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74" r:id="rId4"/>
    <p:sldId id="291" r:id="rId5"/>
    <p:sldId id="261" r:id="rId6"/>
    <p:sldId id="262" r:id="rId7"/>
    <p:sldId id="263" r:id="rId8"/>
    <p:sldId id="258" r:id="rId9"/>
    <p:sldId id="264" r:id="rId10"/>
    <p:sldId id="276" r:id="rId11"/>
    <p:sldId id="277" r:id="rId12"/>
    <p:sldId id="279" r:id="rId13"/>
    <p:sldId id="284" r:id="rId14"/>
    <p:sldId id="257" r:id="rId15"/>
    <p:sldId id="280" r:id="rId16"/>
    <p:sldId id="282" r:id="rId17"/>
    <p:sldId id="287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89" r:id="rId26"/>
    <p:sldId id="288" r:id="rId27"/>
    <p:sldId id="292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ssc\Documents\Documents\Biofuels\Eastern%20Forest%20Biomass\Workshop%20materials\Post%20Workshop%20documents\Duke%20Loblolly%20simulation%20for%20Scenario%203_pne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ssc\Documents\Documents\new%20psn%20biogeochem%20model\PnET%20Psn%20CO2%20code%20(Autosaved)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ssc\AppData\Roaming\Microsoft\Excel\PnET%20Psn%20CO2%20code%20(version%201).xlsb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issc\Documents\Documents\new%20psn%20biogeochem%20model\PnET%20Psn%20CO2%20code%20(Autosaved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152515488409541"/>
          <c:y val="6.7708505524967294E-2"/>
          <c:w val="0.80653265902737759"/>
          <c:h val="0.75260608064290524"/>
        </c:manualLayout>
      </c:layout>
      <c:scatterChart>
        <c:scatterStyle val="lineMarker"/>
        <c:ser>
          <c:idx val="0"/>
          <c:order val="0"/>
          <c:tx>
            <c:v>Modeled</c:v>
          </c:tx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'C:\Users\davissc\Documents\My Documents\Duke Forest data files\[wood NPP comparison_ model and dendro.xls]RFGM=1.336'!$A$3:$A$117</c:f>
              <c:numCache>
                <c:formatCode>General</c:formatCode>
                <c:ptCount val="1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</c:numCache>
            </c:numRef>
          </c:xVal>
          <c:yVal>
            <c:numRef>
              <c:f>(Duke!$AM$152:$AM$190,Duke!$X$191:$X$260)</c:f>
              <c:numCache>
                <c:formatCode>General</c:formatCode>
                <c:ptCount val="109"/>
                <c:pt idx="0">
                  <c:v>43</c:v>
                </c:pt>
                <c:pt idx="1">
                  <c:v>41</c:v>
                </c:pt>
                <c:pt idx="2">
                  <c:v>87</c:v>
                </c:pt>
                <c:pt idx="3">
                  <c:v>176</c:v>
                </c:pt>
                <c:pt idx="4">
                  <c:v>350</c:v>
                </c:pt>
                <c:pt idx="5">
                  <c:v>438</c:v>
                </c:pt>
                <c:pt idx="6">
                  <c:v>462</c:v>
                </c:pt>
                <c:pt idx="7">
                  <c:v>473</c:v>
                </c:pt>
                <c:pt idx="8">
                  <c:v>708</c:v>
                </c:pt>
                <c:pt idx="9">
                  <c:v>921</c:v>
                </c:pt>
                <c:pt idx="10">
                  <c:v>1037</c:v>
                </c:pt>
                <c:pt idx="11">
                  <c:v>1111</c:v>
                </c:pt>
                <c:pt idx="12">
                  <c:v>1118</c:v>
                </c:pt>
                <c:pt idx="13">
                  <c:v>1109</c:v>
                </c:pt>
                <c:pt idx="14">
                  <c:v>1072</c:v>
                </c:pt>
                <c:pt idx="15">
                  <c:v>1031</c:v>
                </c:pt>
                <c:pt idx="16">
                  <c:v>980</c:v>
                </c:pt>
                <c:pt idx="17">
                  <c:v>930</c:v>
                </c:pt>
                <c:pt idx="18">
                  <c:v>877</c:v>
                </c:pt>
                <c:pt idx="19">
                  <c:v>827</c:v>
                </c:pt>
                <c:pt idx="20">
                  <c:v>778</c:v>
                </c:pt>
                <c:pt idx="21">
                  <c:v>732</c:v>
                </c:pt>
                <c:pt idx="22">
                  <c:v>688</c:v>
                </c:pt>
                <c:pt idx="23">
                  <c:v>647</c:v>
                </c:pt>
                <c:pt idx="24">
                  <c:v>608</c:v>
                </c:pt>
                <c:pt idx="25">
                  <c:v>571</c:v>
                </c:pt>
                <c:pt idx="26">
                  <c:v>537</c:v>
                </c:pt>
                <c:pt idx="27">
                  <c:v>505</c:v>
                </c:pt>
                <c:pt idx="28">
                  <c:v>475</c:v>
                </c:pt>
                <c:pt idx="29">
                  <c:v>447</c:v>
                </c:pt>
                <c:pt idx="30">
                  <c:v>421</c:v>
                </c:pt>
                <c:pt idx="31">
                  <c:v>397</c:v>
                </c:pt>
                <c:pt idx="32">
                  <c:v>373</c:v>
                </c:pt>
                <c:pt idx="33">
                  <c:v>352</c:v>
                </c:pt>
                <c:pt idx="34">
                  <c:v>332</c:v>
                </c:pt>
                <c:pt idx="35">
                  <c:v>317</c:v>
                </c:pt>
                <c:pt idx="36">
                  <c:v>300</c:v>
                </c:pt>
                <c:pt idx="37">
                  <c:v>283</c:v>
                </c:pt>
                <c:pt idx="38">
                  <c:v>266</c:v>
                </c:pt>
                <c:pt idx="39">
                  <c:v>256</c:v>
                </c:pt>
                <c:pt idx="40">
                  <c:v>319</c:v>
                </c:pt>
                <c:pt idx="41">
                  <c:v>337</c:v>
                </c:pt>
                <c:pt idx="42">
                  <c:v>367</c:v>
                </c:pt>
                <c:pt idx="43">
                  <c:v>355</c:v>
                </c:pt>
                <c:pt idx="44">
                  <c:v>342</c:v>
                </c:pt>
                <c:pt idx="45">
                  <c:v>312</c:v>
                </c:pt>
                <c:pt idx="46">
                  <c:v>295</c:v>
                </c:pt>
                <c:pt idx="47">
                  <c:v>270</c:v>
                </c:pt>
                <c:pt idx="48">
                  <c:v>254</c:v>
                </c:pt>
                <c:pt idx="49">
                  <c:v>256</c:v>
                </c:pt>
                <c:pt idx="50">
                  <c:v>263</c:v>
                </c:pt>
                <c:pt idx="51">
                  <c:v>264</c:v>
                </c:pt>
                <c:pt idx="52">
                  <c:v>270</c:v>
                </c:pt>
                <c:pt idx="53">
                  <c:v>272</c:v>
                </c:pt>
                <c:pt idx="54">
                  <c:v>276</c:v>
                </c:pt>
                <c:pt idx="55">
                  <c:v>264</c:v>
                </c:pt>
                <c:pt idx="56">
                  <c:v>258</c:v>
                </c:pt>
                <c:pt idx="57">
                  <c:v>246</c:v>
                </c:pt>
                <c:pt idx="58">
                  <c:v>237</c:v>
                </c:pt>
                <c:pt idx="59">
                  <c:v>244</c:v>
                </c:pt>
                <c:pt idx="60">
                  <c:v>243</c:v>
                </c:pt>
                <c:pt idx="61">
                  <c:v>243</c:v>
                </c:pt>
                <c:pt idx="62">
                  <c:v>240</c:v>
                </c:pt>
                <c:pt idx="63">
                  <c:v>229</c:v>
                </c:pt>
                <c:pt idx="64">
                  <c:v>221</c:v>
                </c:pt>
                <c:pt idx="65">
                  <c:v>222</c:v>
                </c:pt>
                <c:pt idx="66">
                  <c:v>219</c:v>
                </c:pt>
                <c:pt idx="67">
                  <c:v>216</c:v>
                </c:pt>
                <c:pt idx="68">
                  <c:v>216</c:v>
                </c:pt>
                <c:pt idx="69">
                  <c:v>219</c:v>
                </c:pt>
                <c:pt idx="70">
                  <c:v>217</c:v>
                </c:pt>
                <c:pt idx="71">
                  <c:v>222</c:v>
                </c:pt>
                <c:pt idx="72">
                  <c:v>225</c:v>
                </c:pt>
                <c:pt idx="73">
                  <c:v>223</c:v>
                </c:pt>
                <c:pt idx="74">
                  <c:v>224</c:v>
                </c:pt>
                <c:pt idx="75">
                  <c:v>248</c:v>
                </c:pt>
                <c:pt idx="76">
                  <c:v>260</c:v>
                </c:pt>
                <c:pt idx="77">
                  <c:v>262</c:v>
                </c:pt>
                <c:pt idx="78">
                  <c:v>271</c:v>
                </c:pt>
                <c:pt idx="79">
                  <c:v>258</c:v>
                </c:pt>
                <c:pt idx="80">
                  <c:v>253</c:v>
                </c:pt>
                <c:pt idx="81">
                  <c:v>240</c:v>
                </c:pt>
                <c:pt idx="82">
                  <c:v>223</c:v>
                </c:pt>
                <c:pt idx="83">
                  <c:v>223</c:v>
                </c:pt>
                <c:pt idx="84">
                  <c:v>221</c:v>
                </c:pt>
                <c:pt idx="85">
                  <c:v>216</c:v>
                </c:pt>
                <c:pt idx="86">
                  <c:v>228</c:v>
                </c:pt>
                <c:pt idx="87">
                  <c:v>234</c:v>
                </c:pt>
                <c:pt idx="88">
                  <c:v>243</c:v>
                </c:pt>
                <c:pt idx="89">
                  <c:v>249</c:v>
                </c:pt>
                <c:pt idx="90">
                  <c:v>264</c:v>
                </c:pt>
                <c:pt idx="91">
                  <c:v>239</c:v>
                </c:pt>
                <c:pt idx="92">
                  <c:v>236</c:v>
                </c:pt>
                <c:pt idx="93">
                  <c:v>264</c:v>
                </c:pt>
                <c:pt idx="94">
                  <c:v>285</c:v>
                </c:pt>
                <c:pt idx="95">
                  <c:v>304</c:v>
                </c:pt>
                <c:pt idx="96">
                  <c:v>329</c:v>
                </c:pt>
                <c:pt idx="97">
                  <c:v>310</c:v>
                </c:pt>
                <c:pt idx="98">
                  <c:v>313</c:v>
                </c:pt>
                <c:pt idx="99">
                  <c:v>294</c:v>
                </c:pt>
                <c:pt idx="100">
                  <c:v>277</c:v>
                </c:pt>
                <c:pt idx="101">
                  <c:v>280</c:v>
                </c:pt>
                <c:pt idx="102">
                  <c:v>273</c:v>
                </c:pt>
                <c:pt idx="103">
                  <c:v>281</c:v>
                </c:pt>
                <c:pt idx="104">
                  <c:v>287</c:v>
                </c:pt>
                <c:pt idx="105">
                  <c:v>295</c:v>
                </c:pt>
                <c:pt idx="106">
                  <c:v>290</c:v>
                </c:pt>
                <c:pt idx="107">
                  <c:v>293</c:v>
                </c:pt>
                <c:pt idx="108">
                  <c:v>289</c:v>
                </c:pt>
              </c:numCache>
            </c:numRef>
          </c:yVal>
        </c:ser>
        <c:ser>
          <c:idx val="1"/>
          <c:order val="1"/>
          <c:tx>
            <c:v>Measured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plus>
              <c:numRef>
                <c:f>'C:\Users\davissc\Documents\My Documents\Duke Forest data files\[wood NPP comparison_ model and dendro.xls]RFGM=1.336'!$D$3:$D$117</c:f>
                <c:numCache>
                  <c:formatCode>General</c:formatCode>
                  <c:ptCount val="11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142.05774074681855</c:v>
                  </c:pt>
                  <c:pt idx="5">
                    <c:v>226.61100177930817</c:v>
                  </c:pt>
                  <c:pt idx="6">
                    <c:v>317.13072934121976</c:v>
                  </c:pt>
                  <c:pt idx="7">
                    <c:v>390.72923039371472</c:v>
                  </c:pt>
                  <c:pt idx="8">
                    <c:v>353.34135425546725</c:v>
                  </c:pt>
                  <c:pt idx="9">
                    <c:v>524.14568203701651</c:v>
                  </c:pt>
                  <c:pt idx="10">
                    <c:v>456.53879287666945</c:v>
                  </c:pt>
                  <c:pt idx="11">
                    <c:v>155.4378268761908</c:v>
                  </c:pt>
                  <c:pt idx="12">
                    <c:v>154.99360430429795</c:v>
                  </c:pt>
                  <c:pt idx="13">
                    <c:v>252.05653838131289</c:v>
                  </c:pt>
                  <c:pt idx="14">
                    <c:v>55.946359728554462</c:v>
                  </c:pt>
                  <c:pt idx="15">
                    <c:v>290.86531243562524</c:v>
                  </c:pt>
                  <c:pt idx="16">
                    <c:v>293.89924317551203</c:v>
                  </c:pt>
                  <c:pt idx="17">
                    <c:v>217.67900565746979</c:v>
                  </c:pt>
                  <c:pt idx="18">
                    <c:v>380.75491124828551</c:v>
                  </c:pt>
                  <c:pt idx="19">
                    <c:v>0</c:v>
                  </c:pt>
                  <c:pt idx="20">
                    <c:v>0</c:v>
                  </c:pt>
                  <c:pt idx="21">
                    <c:v>110.40468842529162</c:v>
                  </c:pt>
                  <c:pt idx="22">
                    <c:v>0</c:v>
                  </c:pt>
                  <c:pt idx="23">
                    <c:v>80.761434189239722</c:v>
                  </c:pt>
                  <c:pt idx="24">
                    <c:v>98.024172815063395</c:v>
                  </c:pt>
                  <c:pt idx="25">
                    <c:v>113.5406083509199</c:v>
                  </c:pt>
                  <c:pt idx="26">
                    <c:v>136.56251028325258</c:v>
                  </c:pt>
                  <c:pt idx="27">
                    <c:v>86.420712363647255</c:v>
                  </c:pt>
                  <c:pt idx="28">
                    <c:v>64.959332365962155</c:v>
                  </c:pt>
                  <c:pt idx="29">
                    <c:v>131.88223263275071</c:v>
                  </c:pt>
                  <c:pt idx="30">
                    <c:v>122.26448370703532</c:v>
                  </c:pt>
                  <c:pt idx="31">
                    <c:v>132.57400341384403</c:v>
                  </c:pt>
                  <c:pt idx="32">
                    <c:v>140.50572975065876</c:v>
                  </c:pt>
                  <c:pt idx="33">
                    <c:v>160.97771936120219</c:v>
                  </c:pt>
                  <c:pt idx="34">
                    <c:v>133.2984381075662</c:v>
                  </c:pt>
                  <c:pt idx="35">
                    <c:v>140.42631827750245</c:v>
                  </c:pt>
                  <c:pt idx="36">
                    <c:v>107.4563861656536</c:v>
                  </c:pt>
                  <c:pt idx="37">
                    <c:v>77.736088898329271</c:v>
                  </c:pt>
                  <c:pt idx="38">
                    <c:v>151.36342152435839</c:v>
                  </c:pt>
                  <c:pt idx="39">
                    <c:v>173.35041601437524</c:v>
                  </c:pt>
                  <c:pt idx="40">
                    <c:v>80.209827392006858</c:v>
                  </c:pt>
                  <c:pt idx="41">
                    <c:v>96.506626507226102</c:v>
                  </c:pt>
                  <c:pt idx="42">
                    <c:v>82.092654630119227</c:v>
                  </c:pt>
                  <c:pt idx="43">
                    <c:v>72.191771256631526</c:v>
                  </c:pt>
                  <c:pt idx="44">
                    <c:v>94.945637666875527</c:v>
                  </c:pt>
                  <c:pt idx="45">
                    <c:v>151.79688429447532</c:v>
                  </c:pt>
                  <c:pt idx="46">
                    <c:v>112.01074155960818</c:v>
                  </c:pt>
                  <c:pt idx="47">
                    <c:v>76.313298925116342</c:v>
                  </c:pt>
                  <c:pt idx="48">
                    <c:v>123.06933896795545</c:v>
                  </c:pt>
                  <c:pt idx="49">
                    <c:v>77.958387194232984</c:v>
                  </c:pt>
                  <c:pt idx="50">
                    <c:v>40.561644628052079</c:v>
                  </c:pt>
                  <c:pt idx="51">
                    <c:v>54.485639245104302</c:v>
                  </c:pt>
                  <c:pt idx="52">
                    <c:v>54.050534893685104</c:v>
                  </c:pt>
                  <c:pt idx="53">
                    <c:v>135.42810365308409</c:v>
                  </c:pt>
                  <c:pt idx="54">
                    <c:v>105.21538564913062</c:v>
                  </c:pt>
                  <c:pt idx="55">
                    <c:v>39.167379213181682</c:v>
                  </c:pt>
                  <c:pt idx="56">
                    <c:v>38.830777173268814</c:v>
                  </c:pt>
                  <c:pt idx="57">
                    <c:v>3.816829108468792</c:v>
                  </c:pt>
                  <c:pt idx="58">
                    <c:v>39.372181561424362</c:v>
                  </c:pt>
                  <c:pt idx="59">
                    <c:v>87.677549734285478</c:v>
                  </c:pt>
                  <c:pt idx="60">
                    <c:v>120.70403801328453</c:v>
                  </c:pt>
                  <c:pt idx="61">
                    <c:v>82.530609311367627</c:v>
                  </c:pt>
                  <c:pt idx="62">
                    <c:v>70.451629420281677</c:v>
                  </c:pt>
                  <c:pt idx="63">
                    <c:v>4.6546454876418508</c:v>
                  </c:pt>
                  <c:pt idx="64">
                    <c:v>27.643419874876155</c:v>
                  </c:pt>
                  <c:pt idx="65">
                    <c:v>16.659800573396737</c:v>
                  </c:pt>
                  <c:pt idx="66">
                    <c:v>54.051149377357007</c:v>
                  </c:pt>
                  <c:pt idx="67">
                    <c:v>27.690613840212926</c:v>
                  </c:pt>
                  <c:pt idx="68">
                    <c:v>86.392581722431387</c:v>
                  </c:pt>
                  <c:pt idx="69">
                    <c:v>83.808668261221712</c:v>
                  </c:pt>
                  <c:pt idx="70">
                    <c:v>50.252510059245154</c:v>
                  </c:pt>
                  <c:pt idx="71">
                    <c:v>72.191477473844458</c:v>
                  </c:pt>
                  <c:pt idx="72">
                    <c:v>115.56281786550778</c:v>
                  </c:pt>
                  <c:pt idx="73">
                    <c:v>33.384481639979271</c:v>
                  </c:pt>
                  <c:pt idx="74">
                    <c:v>1.6744779913033723</c:v>
                  </c:pt>
                  <c:pt idx="75">
                    <c:v>51.664574902542888</c:v>
                  </c:pt>
                  <c:pt idx="76">
                    <c:v>78.614098428352136</c:v>
                  </c:pt>
                  <c:pt idx="77">
                    <c:v>68.211759510673872</c:v>
                  </c:pt>
                  <c:pt idx="78">
                    <c:v>37.570002122630008</c:v>
                  </c:pt>
                  <c:pt idx="79">
                    <c:v>0</c:v>
                  </c:pt>
                  <c:pt idx="80">
                    <c:v>0</c:v>
                  </c:pt>
                  <c:pt idx="81">
                    <c:v>0</c:v>
                  </c:pt>
                  <c:pt idx="82">
                    <c:v>0</c:v>
                  </c:pt>
                  <c:pt idx="83">
                    <c:v>0</c:v>
                  </c:pt>
                  <c:pt idx="84">
                    <c:v>5.9929856041095855</c:v>
                  </c:pt>
                  <c:pt idx="85">
                    <c:v>40.339142320736052</c:v>
                  </c:pt>
                  <c:pt idx="86">
                    <c:v>86.626134256879467</c:v>
                  </c:pt>
                  <c:pt idx="87">
                    <c:v>87.564303997322725</c:v>
                  </c:pt>
                  <c:pt idx="88">
                    <c:v>30.67792593889455</c:v>
                  </c:pt>
                  <c:pt idx="89">
                    <c:v>42.073056449562294</c:v>
                  </c:pt>
                  <c:pt idx="90">
                    <c:v>70.697894043657598</c:v>
                  </c:pt>
                  <c:pt idx="91">
                    <c:v>58.367048655073432</c:v>
                  </c:pt>
                  <c:pt idx="92">
                    <c:v>13.517356719178652</c:v>
                  </c:pt>
                  <c:pt idx="93">
                    <c:v>53.654287931945795</c:v>
                  </c:pt>
                  <c:pt idx="94">
                    <c:v>115.53784206474589</c:v>
                  </c:pt>
                  <c:pt idx="95">
                    <c:v>40.141235565713359</c:v>
                  </c:pt>
                  <c:pt idx="96">
                    <c:v>44.683917910238051</c:v>
                  </c:pt>
                  <c:pt idx="97">
                    <c:v>36.608907894719962</c:v>
                  </c:pt>
                  <c:pt idx="98">
                    <c:v>3.7838726010391972</c:v>
                  </c:pt>
                  <c:pt idx="99">
                    <c:v>15.020123616759294</c:v>
                  </c:pt>
                  <c:pt idx="100">
                    <c:v>34.454626783992886</c:v>
                  </c:pt>
                  <c:pt idx="101">
                    <c:v>81.701243006315721</c:v>
                  </c:pt>
                  <c:pt idx="102">
                    <c:v>16.024105601140047</c:v>
                  </c:pt>
                  <c:pt idx="103">
                    <c:v>32.341168052900876</c:v>
                  </c:pt>
                  <c:pt idx="104">
                    <c:v>7.9559724518261925</c:v>
                  </c:pt>
                  <c:pt idx="105">
                    <c:v>32.678153132710172</c:v>
                  </c:pt>
                  <c:pt idx="106">
                    <c:v>59.742871825503087</c:v>
                  </c:pt>
                  <c:pt idx="107">
                    <c:v>36.160731649733549</c:v>
                  </c:pt>
                  <c:pt idx="108">
                    <c:v>4.3918108109975691</c:v>
                  </c:pt>
                  <c:pt idx="109">
                    <c:v>15.6459146305187</c:v>
                  </c:pt>
                  <c:pt idx="110">
                    <c:v>75.080625470958296</c:v>
                  </c:pt>
                  <c:pt idx="111">
                    <c:v>93.117453522223045</c:v>
                  </c:pt>
                  <c:pt idx="112">
                    <c:v>49.281928810525407</c:v>
                  </c:pt>
                  <c:pt idx="113">
                    <c:v>84.044528912446168</c:v>
                  </c:pt>
                  <c:pt idx="114">
                    <c:v>0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'C:\Users\davissc\Documents\My Documents\Duke Forest data files\[wood NPP comparison_ model and dendro.xls]RFGM=1.336'!$A$3:$A$117</c:f>
              <c:numCache>
                <c:formatCode>General</c:formatCode>
                <c:ptCount val="1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</c:numCache>
            </c:numRef>
          </c:xVal>
          <c:yVal>
            <c:numRef>
              <c:f>'C:\Users\davissc\Documents\My Documents\Duke Forest data files\[wood NPP comparison_ model and dendro.xls]RFGM=1.336'!$C$3:$C$117</c:f>
              <c:numCache>
                <c:formatCode>General</c:formatCode>
                <c:ptCount val="115"/>
                <c:pt idx="1">
                  <c:v>116.665196014343</c:v>
                </c:pt>
                <c:pt idx="2">
                  <c:v>196.26367261283062</c:v>
                </c:pt>
                <c:pt idx="3">
                  <c:v>238.96009439824698</c:v>
                </c:pt>
                <c:pt idx="4">
                  <c:v>189.04114165551107</c:v>
                </c:pt>
                <c:pt idx="5">
                  <c:v>369.26011409252834</c:v>
                </c:pt>
                <c:pt idx="6">
                  <c:v>521.60598374578444</c:v>
                </c:pt>
                <c:pt idx="7">
                  <c:v>848.82539654460504</c:v>
                </c:pt>
                <c:pt idx="8">
                  <c:v>871.80010376955306</c:v>
                </c:pt>
                <c:pt idx="9">
                  <c:v>1143.1100600351942</c:v>
                </c:pt>
                <c:pt idx="10">
                  <c:v>1239.2102448359221</c:v>
                </c:pt>
                <c:pt idx="11">
                  <c:v>1125.3622889491508</c:v>
                </c:pt>
                <c:pt idx="12">
                  <c:v>1198.6285659617474</c:v>
                </c:pt>
                <c:pt idx="13">
                  <c:v>1206.0945347950299</c:v>
                </c:pt>
                <c:pt idx="14">
                  <c:v>1028.1149533049352</c:v>
                </c:pt>
                <c:pt idx="15">
                  <c:v>1211.2272538150651</c:v>
                </c:pt>
                <c:pt idx="16">
                  <c:v>1033.0306368658808</c:v>
                </c:pt>
                <c:pt idx="17">
                  <c:v>791.98015058975807</c:v>
                </c:pt>
                <c:pt idx="18">
                  <c:v>973.53726196817456</c:v>
                </c:pt>
                <c:pt idx="19">
                  <c:v>671.05572159699204</c:v>
                </c:pt>
                <c:pt idx="20">
                  <c:v>575.90268035286101</c:v>
                </c:pt>
                <c:pt idx="21">
                  <c:v>544.58036932379753</c:v>
                </c:pt>
                <c:pt idx="22">
                  <c:v>479.96229501502108</c:v>
                </c:pt>
                <c:pt idx="23">
                  <c:v>373.58978972632951</c:v>
                </c:pt>
                <c:pt idx="24">
                  <c:v>379.8990275141195</c:v>
                </c:pt>
                <c:pt idx="25">
                  <c:v>376.67483407157454</c:v>
                </c:pt>
                <c:pt idx="26">
                  <c:v>411.20443212043227</c:v>
                </c:pt>
                <c:pt idx="27">
                  <c:v>428.30960891945216</c:v>
                </c:pt>
                <c:pt idx="28">
                  <c:v>393.41888865520696</c:v>
                </c:pt>
                <c:pt idx="29">
                  <c:v>400.07455305751625</c:v>
                </c:pt>
                <c:pt idx="30">
                  <c:v>426.56852472523769</c:v>
                </c:pt>
                <c:pt idx="31">
                  <c:v>419.55345745917805</c:v>
                </c:pt>
                <c:pt idx="32">
                  <c:v>396.01321460828774</c:v>
                </c:pt>
                <c:pt idx="33">
                  <c:v>399.16932152790571</c:v>
                </c:pt>
                <c:pt idx="34">
                  <c:v>367.36917850103674</c:v>
                </c:pt>
                <c:pt idx="35">
                  <c:v>431.70421424201169</c:v>
                </c:pt>
                <c:pt idx="36">
                  <c:v>324.12431949271769</c:v>
                </c:pt>
                <c:pt idx="37">
                  <c:v>286.46265042847199</c:v>
                </c:pt>
                <c:pt idx="38">
                  <c:v>334.50276308352875</c:v>
                </c:pt>
                <c:pt idx="39">
                  <c:v>359.70137966530649</c:v>
                </c:pt>
                <c:pt idx="40">
                  <c:v>252.51660833289947</c:v>
                </c:pt>
                <c:pt idx="41">
                  <c:v>306.7314066416302</c:v>
                </c:pt>
                <c:pt idx="42">
                  <c:v>245.19892417721061</c:v>
                </c:pt>
                <c:pt idx="43">
                  <c:v>277.97049241202029</c:v>
                </c:pt>
                <c:pt idx="44">
                  <c:v>292.13634989564929</c:v>
                </c:pt>
                <c:pt idx="45">
                  <c:v>288.40325317186301</c:v>
                </c:pt>
                <c:pt idx="46">
                  <c:v>305.21657635604163</c:v>
                </c:pt>
                <c:pt idx="47">
                  <c:v>280.895274520013</c:v>
                </c:pt>
                <c:pt idx="48">
                  <c:v>298.13702671343702</c:v>
                </c:pt>
                <c:pt idx="49">
                  <c:v>285.03528439042702</c:v>
                </c:pt>
                <c:pt idx="50">
                  <c:v>246.953580435643</c:v>
                </c:pt>
                <c:pt idx="51">
                  <c:v>239.80041193833969</c:v>
                </c:pt>
                <c:pt idx="52">
                  <c:v>272.52772692343274</c:v>
                </c:pt>
                <c:pt idx="53">
                  <c:v>363.15881112166738</c:v>
                </c:pt>
                <c:pt idx="54">
                  <c:v>309.37323418374439</c:v>
                </c:pt>
                <c:pt idx="55">
                  <c:v>272.97800552546636</c:v>
                </c:pt>
                <c:pt idx="56">
                  <c:v>314.81450591206266</c:v>
                </c:pt>
                <c:pt idx="57">
                  <c:v>313.15735985526925</c:v>
                </c:pt>
                <c:pt idx="58">
                  <c:v>282.42537033290569</c:v>
                </c:pt>
                <c:pt idx="59">
                  <c:v>285.57496621257394</c:v>
                </c:pt>
                <c:pt idx="60">
                  <c:v>323.28692230764699</c:v>
                </c:pt>
                <c:pt idx="61">
                  <c:v>330.17940836378187</c:v>
                </c:pt>
                <c:pt idx="62">
                  <c:v>300.80975851751697</c:v>
                </c:pt>
                <c:pt idx="63">
                  <c:v>319.06911521252226</c:v>
                </c:pt>
                <c:pt idx="64">
                  <c:v>334.85348263214212</c:v>
                </c:pt>
                <c:pt idx="65">
                  <c:v>313.05408394873433</c:v>
                </c:pt>
                <c:pt idx="66">
                  <c:v>254.19230687667115</c:v>
                </c:pt>
                <c:pt idx="67">
                  <c:v>286.81264788347187</c:v>
                </c:pt>
                <c:pt idx="68">
                  <c:v>320.92366307880923</c:v>
                </c:pt>
                <c:pt idx="69">
                  <c:v>244.74660755209749</c:v>
                </c:pt>
                <c:pt idx="70">
                  <c:v>268.41983932148469</c:v>
                </c:pt>
                <c:pt idx="71">
                  <c:v>332.21109403213126</c:v>
                </c:pt>
                <c:pt idx="72">
                  <c:v>283.9056411736907</c:v>
                </c:pt>
                <c:pt idx="73">
                  <c:v>250.7813953436</c:v>
                </c:pt>
                <c:pt idx="74">
                  <c:v>273.8699793443447</c:v>
                </c:pt>
                <c:pt idx="75">
                  <c:v>296.83645943695399</c:v>
                </c:pt>
                <c:pt idx="76">
                  <c:v>286.61139342366249</c:v>
                </c:pt>
                <c:pt idx="77">
                  <c:v>213.1088156756615</c:v>
                </c:pt>
                <c:pt idx="78">
                  <c:v>229.94838697494251</c:v>
                </c:pt>
                <c:pt idx="79">
                  <c:v>365.38689776413395</c:v>
                </c:pt>
                <c:pt idx="80">
                  <c:v>272.34399244022194</c:v>
                </c:pt>
                <c:pt idx="81">
                  <c:v>253.95506175871401</c:v>
                </c:pt>
                <c:pt idx="82">
                  <c:v>273.98205997519688</c:v>
                </c:pt>
                <c:pt idx="83">
                  <c:v>254.30261334181699</c:v>
                </c:pt>
                <c:pt idx="84">
                  <c:v>217.325036599181</c:v>
                </c:pt>
                <c:pt idx="85">
                  <c:v>233.01661545722166</c:v>
                </c:pt>
                <c:pt idx="86">
                  <c:v>266.39879012342402</c:v>
                </c:pt>
                <c:pt idx="87">
                  <c:v>265.24978196912571</c:v>
                </c:pt>
                <c:pt idx="88">
                  <c:v>254.69796815737163</c:v>
                </c:pt>
                <c:pt idx="89">
                  <c:v>276.12990695835367</c:v>
                </c:pt>
                <c:pt idx="90">
                  <c:v>245.20168759820368</c:v>
                </c:pt>
                <c:pt idx="91">
                  <c:v>231.10180337608298</c:v>
                </c:pt>
                <c:pt idx="92">
                  <c:v>221.48598037737801</c:v>
                </c:pt>
                <c:pt idx="93">
                  <c:v>225.86038282629997</c:v>
                </c:pt>
                <c:pt idx="94">
                  <c:v>241.78345495774798</c:v>
                </c:pt>
                <c:pt idx="95">
                  <c:v>179.69407085034558</c:v>
                </c:pt>
                <c:pt idx="96">
                  <c:v>241.10248852308331</c:v>
                </c:pt>
                <c:pt idx="97">
                  <c:v>273.79762822943638</c:v>
                </c:pt>
                <c:pt idx="98">
                  <c:v>261.69653978740376</c:v>
                </c:pt>
                <c:pt idx="99">
                  <c:v>268.44735114779149</c:v>
                </c:pt>
                <c:pt idx="100">
                  <c:v>246.52576896274599</c:v>
                </c:pt>
                <c:pt idx="101">
                  <c:v>264.36884814702046</c:v>
                </c:pt>
                <c:pt idx="102">
                  <c:v>256.01981507882454</c:v>
                </c:pt>
                <c:pt idx="103">
                  <c:v>296.66043718972355</c:v>
                </c:pt>
                <c:pt idx="104">
                  <c:v>292.25338593798926</c:v>
                </c:pt>
                <c:pt idx="105">
                  <c:v>264.6214600768995</c:v>
                </c:pt>
                <c:pt idx="106">
                  <c:v>267.79093174944194</c:v>
                </c:pt>
                <c:pt idx="107">
                  <c:v>257.5347763592365</c:v>
                </c:pt>
                <c:pt idx="108">
                  <c:v>248.33834996545147</c:v>
                </c:pt>
                <c:pt idx="109">
                  <c:v>217.96252262130807</c:v>
                </c:pt>
                <c:pt idx="110">
                  <c:v>185.443991382549</c:v>
                </c:pt>
                <c:pt idx="111">
                  <c:v>215.425906781397</c:v>
                </c:pt>
                <c:pt idx="112">
                  <c:v>209.69434326402398</c:v>
                </c:pt>
                <c:pt idx="113">
                  <c:v>174.60545228244138</c:v>
                </c:pt>
                <c:pt idx="114">
                  <c:v>153.79679605757531</c:v>
                </c:pt>
              </c:numCache>
            </c:numRef>
          </c:yVal>
        </c:ser>
        <c:axId val="81502208"/>
        <c:axId val="81503744"/>
      </c:scatterChart>
      <c:valAx>
        <c:axId val="81502208"/>
        <c:scaling>
          <c:orientation val="minMax"/>
          <c:max val="120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aseline="0"/>
                  <a:t>Age (years)</a:t>
                </a:r>
              </a:p>
            </c:rich>
          </c:tx>
          <c:layout>
            <c:manualLayout>
              <c:xMode val="edge"/>
              <c:yMode val="edge"/>
              <c:x val="0.49029203689452633"/>
              <c:y val="0.901043958139948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503744"/>
        <c:crosses val="autoZero"/>
        <c:crossBetween val="midCat"/>
      </c:valAx>
      <c:valAx>
        <c:axId val="815037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Wood Production (g m</a:t>
                </a:r>
                <a:r>
                  <a:rPr lang="en-US" sz="18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-2</a:t>
                </a: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y</a:t>
                </a:r>
                <a:r>
                  <a:rPr lang="en-US" sz="18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r>
                  <a:rPr lang="en-US" sz="18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0847007945145161E-2"/>
              <c:y val="0.1108220731667803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50220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750321860173978"/>
          <c:y val="0.12500031789224741"/>
          <c:w val="0.19381672819352871"/>
          <c:h val="0.1885030729183543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937679301715193"/>
          <c:y val="4.6212720715862805E-2"/>
          <c:w val="0.63518723676982858"/>
          <c:h val="0.71482501320346936"/>
        </c:manualLayout>
      </c:layout>
      <c:scatterChart>
        <c:scatterStyle val="lineMarker"/>
        <c:ser>
          <c:idx val="0"/>
          <c:order val="0"/>
          <c:tx>
            <c:v>Ca in current year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0.22109595312214"/>
                  <c:y val="-4.26077172995304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aseline="0" dirty="0"/>
                      <a:t>y = 0.639e</a:t>
                    </a:r>
                    <a:r>
                      <a:rPr lang="en-US" sz="1400" baseline="30000" dirty="0"/>
                      <a:t>-0.002x</a:t>
                    </a:r>
                    <a:r>
                      <a:rPr lang="en-US" sz="1400" baseline="0" dirty="0"/>
                      <a:t>
R² = 0.7237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'PnEt and CO2'!$AB$66:$AB$77</c:f>
              <c:numCache>
                <c:formatCode>General</c:formatCode>
                <c:ptCount val="12"/>
                <c:pt idx="0">
                  <c:v>14</c:v>
                </c:pt>
                <c:pt idx="1">
                  <c:v>19</c:v>
                </c:pt>
                <c:pt idx="2">
                  <c:v>22</c:v>
                </c:pt>
                <c:pt idx="3">
                  <c:v>36</c:v>
                </c:pt>
                <c:pt idx="4">
                  <c:v>42</c:v>
                </c:pt>
                <c:pt idx="5">
                  <c:v>53</c:v>
                </c:pt>
                <c:pt idx="6">
                  <c:v>71</c:v>
                </c:pt>
                <c:pt idx="7">
                  <c:v>74</c:v>
                </c:pt>
                <c:pt idx="8">
                  <c:v>79</c:v>
                </c:pt>
                <c:pt idx="9">
                  <c:v>97</c:v>
                </c:pt>
                <c:pt idx="10">
                  <c:v>114</c:v>
                </c:pt>
                <c:pt idx="11">
                  <c:v>115</c:v>
                </c:pt>
              </c:numCache>
            </c:numRef>
          </c:xVal>
          <c:yVal>
            <c:numRef>
              <c:f>'PnEt and CO2'!$AE$66:$AE$77</c:f>
              <c:numCache>
                <c:formatCode>0.000</c:formatCode>
                <c:ptCount val="12"/>
                <c:pt idx="0">
                  <c:v>0.67417790887730766</c:v>
                </c:pt>
                <c:pt idx="1">
                  <c:v>0.63868488026073289</c:v>
                </c:pt>
                <c:pt idx="2">
                  <c:v>0.62176741276921565</c:v>
                </c:pt>
                <c:pt idx="3">
                  <c:v>0.57189501337455706</c:v>
                </c:pt>
                <c:pt idx="4">
                  <c:v>0.56006494416349883</c:v>
                </c:pt>
                <c:pt idx="5">
                  <c:v>0.54655077615148562</c:v>
                </c:pt>
                <c:pt idx="6">
                  <c:v>0.53660775317184461</c:v>
                </c:pt>
                <c:pt idx="7">
                  <c:v>0.5357346079006996</c:v>
                </c:pt>
                <c:pt idx="8">
                  <c:v>0.53457354451129058</c:v>
                </c:pt>
                <c:pt idx="9">
                  <c:v>0.5323146600343942</c:v>
                </c:pt>
                <c:pt idx="10">
                  <c:v>0.53153152381287849</c:v>
                </c:pt>
                <c:pt idx="11">
                  <c:v>0.53150499034298448</c:v>
                </c:pt>
              </c:numCache>
            </c:numRef>
          </c:yVal>
        </c:ser>
        <c:ser>
          <c:idx val="1"/>
          <c:order val="1"/>
          <c:tx>
            <c:v>Ca in establishment year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</c:marker>
          <c:trendline>
            <c:spPr>
              <a:ln w="25400">
                <a:prstDash val="sysDash"/>
              </a:ln>
            </c:spPr>
            <c:trendlineType val="exp"/>
            <c:dispRSqr val="1"/>
            <c:dispEq val="1"/>
            <c:trendlineLbl>
              <c:layout>
                <c:manualLayout>
                  <c:x val="0.2169680461453973"/>
                  <c:y val="-1.0476561858430461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aseline="0" dirty="0"/>
                      <a:t>y = 0.672e</a:t>
                    </a:r>
                    <a:r>
                      <a:rPr lang="en-US" sz="1400" baseline="30000" dirty="0"/>
                      <a:t>0.0002x</a:t>
                    </a:r>
                    <a:r>
                      <a:rPr lang="en-US" sz="1400" baseline="0" dirty="0"/>
                      <a:t>
R² = 0.0749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'PnEt and CO2'!$AB$66:$AB$77</c:f>
              <c:numCache>
                <c:formatCode>General</c:formatCode>
                <c:ptCount val="12"/>
                <c:pt idx="0">
                  <c:v>14</c:v>
                </c:pt>
                <c:pt idx="1">
                  <c:v>19</c:v>
                </c:pt>
                <c:pt idx="2">
                  <c:v>22</c:v>
                </c:pt>
                <c:pt idx="3">
                  <c:v>36</c:v>
                </c:pt>
                <c:pt idx="4">
                  <c:v>42</c:v>
                </c:pt>
                <c:pt idx="5">
                  <c:v>53</c:v>
                </c:pt>
                <c:pt idx="6">
                  <c:v>71</c:v>
                </c:pt>
                <c:pt idx="7">
                  <c:v>74</c:v>
                </c:pt>
                <c:pt idx="8">
                  <c:v>79</c:v>
                </c:pt>
                <c:pt idx="9">
                  <c:v>97</c:v>
                </c:pt>
                <c:pt idx="10">
                  <c:v>114</c:v>
                </c:pt>
                <c:pt idx="11">
                  <c:v>115</c:v>
                </c:pt>
              </c:numCache>
            </c:numRef>
          </c:xVal>
          <c:yVal>
            <c:numRef>
              <c:f>'PnEt and CO2'!$AH$66:$AH$77</c:f>
              <c:numCache>
                <c:formatCode>General</c:formatCode>
                <c:ptCount val="12"/>
                <c:pt idx="0">
                  <c:v>0.715607836238494</c:v>
                </c:pt>
                <c:pt idx="1">
                  <c:v>0.68753613172542516</c:v>
                </c:pt>
                <c:pt idx="2">
                  <c:v>0.68089803127464665</c:v>
                </c:pt>
                <c:pt idx="3">
                  <c:v>0.65655620870793518</c:v>
                </c:pt>
                <c:pt idx="4">
                  <c:v>0.65484516548348393</c:v>
                </c:pt>
                <c:pt idx="5">
                  <c:v>0.65724460423280395</c:v>
                </c:pt>
                <c:pt idx="6">
                  <c:v>0.67075969146481507</c:v>
                </c:pt>
                <c:pt idx="7">
                  <c:v>0.67410314901412483</c:v>
                </c:pt>
                <c:pt idx="8">
                  <c:v>0.67939112680365055</c:v>
                </c:pt>
                <c:pt idx="9">
                  <c:v>0.69273825620914986</c:v>
                </c:pt>
                <c:pt idx="10">
                  <c:v>0.70376996184283558</c:v>
                </c:pt>
                <c:pt idx="11">
                  <c:v>0.70619544171445503</c:v>
                </c:pt>
              </c:numCache>
            </c:numRef>
          </c:yVal>
        </c:ser>
        <c:axId val="82071552"/>
        <c:axId val="82073472"/>
      </c:scatterChart>
      <c:valAx>
        <c:axId val="82071552"/>
        <c:scaling>
          <c:orientation val="minMax"/>
          <c:max val="12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/>
                  <a:t>Forest Age (y)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82073472"/>
        <c:crosses val="autoZero"/>
        <c:crossBetween val="midCat"/>
        <c:majorUnit val="25"/>
      </c:valAx>
      <c:valAx>
        <c:axId val="82073472"/>
        <c:scaling>
          <c:orientation val="minMax"/>
          <c:min val="0.4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aseline="0"/>
                  <a:t>C</a:t>
                </a:r>
                <a:r>
                  <a:rPr lang="en-US" sz="1800" baseline="-25000"/>
                  <a:t>i</a:t>
                </a:r>
                <a:r>
                  <a:rPr lang="en-US" sz="1800" baseline="0"/>
                  <a:t>:C</a:t>
                </a:r>
                <a:r>
                  <a:rPr lang="en-US" sz="1800" baseline="-25000"/>
                  <a:t>a</a:t>
                </a:r>
              </a:p>
            </c:rich>
          </c:tx>
          <c:layout/>
        </c:title>
        <c:numFmt formatCode="0.0" sourceLinked="0"/>
        <c:majorTickMark val="in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82071552"/>
        <c:crosses val="autoZero"/>
        <c:crossBetween val="midCat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6371909906610702"/>
          <c:y val="0.5878904262049286"/>
          <c:w val="0.38085454434475197"/>
          <c:h val="0.1372227989262324"/>
        </c:manualLayout>
      </c:layout>
      <c:overlay val="1"/>
    </c:legend>
    <c:plotVisOnly val="1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37679301715193"/>
          <c:y val="4.6212720715862805E-2"/>
          <c:w val="0.7796316710411284"/>
          <c:h val="0.71482501320347236"/>
        </c:manualLayout>
      </c:layout>
      <c:scatterChart>
        <c:scatterStyle val="lineMarker"/>
        <c:ser>
          <c:idx val="0"/>
          <c:order val="0"/>
          <c:tx>
            <c:v>Ci:Ca in current year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</c:spPr>
          </c:marker>
          <c:xVal>
            <c:numRef>
              <c:f>'Modeled rubisco kinetics'!$A$4:$A$15</c:f>
              <c:numCache>
                <c:formatCode>General</c:formatCode>
                <c:ptCount val="12"/>
                <c:pt idx="0">
                  <c:v>14</c:v>
                </c:pt>
                <c:pt idx="1">
                  <c:v>19</c:v>
                </c:pt>
                <c:pt idx="2">
                  <c:v>22</c:v>
                </c:pt>
                <c:pt idx="3">
                  <c:v>36</c:v>
                </c:pt>
                <c:pt idx="4">
                  <c:v>42</c:v>
                </c:pt>
                <c:pt idx="5">
                  <c:v>53</c:v>
                </c:pt>
                <c:pt idx="6">
                  <c:v>71</c:v>
                </c:pt>
                <c:pt idx="7">
                  <c:v>74</c:v>
                </c:pt>
                <c:pt idx="8">
                  <c:v>79</c:v>
                </c:pt>
                <c:pt idx="9">
                  <c:v>97</c:v>
                </c:pt>
                <c:pt idx="10">
                  <c:v>114</c:v>
                </c:pt>
                <c:pt idx="11">
                  <c:v>115</c:v>
                </c:pt>
              </c:numCache>
            </c:numRef>
          </c:xVal>
          <c:yVal>
            <c:numRef>
              <c:f>'Modeled rubisco kinetics'!$S$4:$S$15</c:f>
              <c:numCache>
                <c:formatCode>0.000</c:formatCode>
                <c:ptCount val="12"/>
                <c:pt idx="0">
                  <c:v>1.1288232323192731</c:v>
                </c:pt>
                <c:pt idx="1">
                  <c:v>1.1364516938497362</c:v>
                </c:pt>
                <c:pt idx="2">
                  <c:v>1.1404526553717211</c:v>
                </c:pt>
                <c:pt idx="3">
                  <c:v>1.1539425583384688</c:v>
                </c:pt>
                <c:pt idx="4">
                  <c:v>1.1575841342284541</c:v>
                </c:pt>
                <c:pt idx="5">
                  <c:v>1.1619904526883598</c:v>
                </c:pt>
                <c:pt idx="6">
                  <c:v>1.1654154909251286</c:v>
                </c:pt>
                <c:pt idx="7">
                  <c:v>1.165724144698798</c:v>
                </c:pt>
                <c:pt idx="8">
                  <c:v>1.1661366102705748</c:v>
                </c:pt>
                <c:pt idx="9">
                  <c:v>1.1669458023138377</c:v>
                </c:pt>
                <c:pt idx="10">
                  <c:v>1.1672284401401796</c:v>
                </c:pt>
                <c:pt idx="11">
                  <c:v>1.1672380352749039</c:v>
                </c:pt>
              </c:numCache>
            </c:numRef>
          </c:yVal>
        </c:ser>
        <c:ser>
          <c:idx val="2"/>
          <c:order val="1"/>
          <c:tx>
            <c:v>Ci:Ca in establishment year</c:v>
          </c:tx>
          <c:spPr>
            <a:ln w="28575">
              <a:noFill/>
            </a:ln>
          </c:spPr>
          <c:marker>
            <c:symbol val="triangle"/>
            <c:size val="9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'Modeled rubisco kinetics'!$A$37:$A$48</c:f>
              <c:numCache>
                <c:formatCode>General</c:formatCode>
                <c:ptCount val="12"/>
                <c:pt idx="0">
                  <c:v>14</c:v>
                </c:pt>
                <c:pt idx="1">
                  <c:v>19</c:v>
                </c:pt>
                <c:pt idx="2">
                  <c:v>22</c:v>
                </c:pt>
                <c:pt idx="3">
                  <c:v>36</c:v>
                </c:pt>
                <c:pt idx="4">
                  <c:v>42</c:v>
                </c:pt>
                <c:pt idx="5">
                  <c:v>53</c:v>
                </c:pt>
                <c:pt idx="6">
                  <c:v>71</c:v>
                </c:pt>
                <c:pt idx="7">
                  <c:v>74</c:v>
                </c:pt>
                <c:pt idx="8">
                  <c:v>79</c:v>
                </c:pt>
                <c:pt idx="9">
                  <c:v>97</c:v>
                </c:pt>
                <c:pt idx="10">
                  <c:v>114</c:v>
                </c:pt>
                <c:pt idx="11">
                  <c:v>115</c:v>
                </c:pt>
              </c:numCache>
            </c:numRef>
          </c:xVal>
          <c:yVal>
            <c:numRef>
              <c:f>'Modeled rubisco kinetics'!$S$37:$S$48</c:f>
              <c:numCache>
                <c:formatCode>0.000</c:formatCode>
                <c:ptCount val="12"/>
                <c:pt idx="0">
                  <c:v>1.1718542600640798</c:v>
                </c:pt>
                <c:pt idx="1">
                  <c:v>1.1955003132421538</c:v>
                </c:pt>
                <c:pt idx="2">
                  <c:v>1.207253851868195</c:v>
                </c:pt>
                <c:pt idx="3">
                  <c:v>1.2616569905019919</c:v>
                </c:pt>
                <c:pt idx="4">
                  <c:v>1.2812928774710368</c:v>
                </c:pt>
                <c:pt idx="5">
                  <c:v>1.3127412888547239</c:v>
                </c:pt>
                <c:pt idx="6">
                  <c:v>1.3514509341875196</c:v>
                </c:pt>
                <c:pt idx="7">
                  <c:v>1.3562006018715582</c:v>
                </c:pt>
                <c:pt idx="8">
                  <c:v>1.3636139345625442</c:v>
                </c:pt>
                <c:pt idx="9">
                  <c:v>1.3872627490097802</c:v>
                </c:pt>
                <c:pt idx="10">
                  <c:v>1.4017501375986658</c:v>
                </c:pt>
                <c:pt idx="11">
                  <c:v>1.4011317980419915</c:v>
                </c:pt>
              </c:numCache>
            </c:numRef>
          </c:yVal>
        </c:ser>
        <c:axId val="82108800"/>
        <c:axId val="82111104"/>
      </c:scatterChart>
      <c:valAx>
        <c:axId val="82108800"/>
        <c:scaling>
          <c:orientation val="minMax"/>
          <c:max val="12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/>
                  <a:t>Forest Age (y)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82111104"/>
        <c:crosses val="autoZero"/>
        <c:crossBetween val="midCat"/>
        <c:majorUnit val="25"/>
      </c:valAx>
      <c:valAx>
        <c:axId val="82111104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aseline="0"/>
                  <a:t>delAmax at 458 ppm CO</a:t>
                </a:r>
                <a:r>
                  <a:rPr lang="en-US" sz="1800" baseline="-25000"/>
                  <a:t>2</a:t>
                </a:r>
              </a:p>
            </c:rich>
          </c:tx>
          <c:layout/>
        </c:title>
        <c:numFmt formatCode="0.0" sourceLinked="0"/>
        <c:majorTickMark val="in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82108800"/>
        <c:crosses val="autoZero"/>
        <c:crossBetween val="midCat"/>
        <c:majorUnit val="0.05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17534700604285075"/>
          <c:y val="4.0159461796720232E-2"/>
          <c:w val="0.40553447672973481"/>
          <c:h val="0.11640603615293009"/>
        </c:manualLayout>
      </c:layout>
      <c:overlay val="1"/>
    </c:legend>
    <c:plotVisOnly val="1"/>
  </c:chart>
  <c:spPr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1"/>
          <c:order val="0"/>
          <c:tx>
            <c:v>Young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prstDash val="sysDash"/>
              </a:ln>
            </c:spPr>
            <c:trendlineType val="linear"/>
          </c:trendline>
          <c:xVal>
            <c:numRef>
              <c:f>'Modeled rubisco kinetics'!$BL$10:$BL$38</c:f>
              <c:numCache>
                <c:formatCode>General</c:formatCode>
                <c:ptCount val="29"/>
                <c:pt idx="0">
                  <c:v>380</c:v>
                </c:pt>
                <c:pt idx="1">
                  <c:v>458</c:v>
                </c:pt>
                <c:pt idx="2">
                  <c:v>609</c:v>
                </c:pt>
                <c:pt idx="3">
                  <c:v>639</c:v>
                </c:pt>
                <c:pt idx="4">
                  <c:v>669</c:v>
                </c:pt>
                <c:pt idx="5">
                  <c:v>699</c:v>
                </c:pt>
                <c:pt idx="6">
                  <c:v>729</c:v>
                </c:pt>
                <c:pt idx="7">
                  <c:v>759</c:v>
                </c:pt>
                <c:pt idx="8">
                  <c:v>789</c:v>
                </c:pt>
                <c:pt idx="9">
                  <c:v>819</c:v>
                </c:pt>
                <c:pt idx="10">
                  <c:v>849</c:v>
                </c:pt>
                <c:pt idx="11">
                  <c:v>879</c:v>
                </c:pt>
                <c:pt idx="12">
                  <c:v>909</c:v>
                </c:pt>
                <c:pt idx="13">
                  <c:v>939</c:v>
                </c:pt>
                <c:pt idx="14">
                  <c:v>969</c:v>
                </c:pt>
                <c:pt idx="15">
                  <c:v>999</c:v>
                </c:pt>
                <c:pt idx="16">
                  <c:v>1029</c:v>
                </c:pt>
                <c:pt idx="17">
                  <c:v>1039</c:v>
                </c:pt>
                <c:pt idx="18">
                  <c:v>1049</c:v>
                </c:pt>
                <c:pt idx="19">
                  <c:v>1059</c:v>
                </c:pt>
                <c:pt idx="20">
                  <c:v>1069</c:v>
                </c:pt>
                <c:pt idx="21">
                  <c:v>1079</c:v>
                </c:pt>
                <c:pt idx="22">
                  <c:v>1089</c:v>
                </c:pt>
                <c:pt idx="23">
                  <c:v>1099</c:v>
                </c:pt>
                <c:pt idx="24">
                  <c:v>1109</c:v>
                </c:pt>
                <c:pt idx="25">
                  <c:v>1119</c:v>
                </c:pt>
                <c:pt idx="26">
                  <c:v>1129</c:v>
                </c:pt>
                <c:pt idx="27">
                  <c:v>1139</c:v>
                </c:pt>
              </c:numCache>
            </c:numRef>
          </c:xVal>
          <c:yVal>
            <c:numRef>
              <c:f>'Modeled rubisco kinetics'!$BM$10:$BM$38</c:f>
              <c:numCache>
                <c:formatCode>General</c:formatCode>
                <c:ptCount val="29"/>
                <c:pt idx="0">
                  <c:v>11.8093</c:v>
                </c:pt>
                <c:pt idx="1">
                  <c:v>13.1197</c:v>
                </c:pt>
                <c:pt idx="2">
                  <c:v>15.656500000000024</c:v>
                </c:pt>
                <c:pt idx="3">
                  <c:v>16.1604999999999</c:v>
                </c:pt>
                <c:pt idx="4">
                  <c:v>16.664499999999986</c:v>
                </c:pt>
                <c:pt idx="5">
                  <c:v>17.168500000000002</c:v>
                </c:pt>
                <c:pt idx="6">
                  <c:v>17.672499999999989</c:v>
                </c:pt>
                <c:pt idx="7">
                  <c:v>18.176499999999987</c:v>
                </c:pt>
                <c:pt idx="8">
                  <c:v>18.680499999999892</c:v>
                </c:pt>
                <c:pt idx="9">
                  <c:v>19.1845</c:v>
                </c:pt>
                <c:pt idx="10">
                  <c:v>19.688499999999873</c:v>
                </c:pt>
                <c:pt idx="11">
                  <c:v>20.1924999999999</c:v>
                </c:pt>
                <c:pt idx="12">
                  <c:v>20.6965</c:v>
                </c:pt>
                <c:pt idx="13">
                  <c:v>21.200499999999881</c:v>
                </c:pt>
                <c:pt idx="14">
                  <c:v>21.704499999999989</c:v>
                </c:pt>
                <c:pt idx="15">
                  <c:v>22.208499999999866</c:v>
                </c:pt>
                <c:pt idx="16">
                  <c:v>22.712499999999892</c:v>
                </c:pt>
                <c:pt idx="17">
                  <c:v>22.880499999999873</c:v>
                </c:pt>
                <c:pt idx="18">
                  <c:v>23.048499999999866</c:v>
                </c:pt>
                <c:pt idx="19">
                  <c:v>23.2165</c:v>
                </c:pt>
                <c:pt idx="20">
                  <c:v>23.384499999999989</c:v>
                </c:pt>
                <c:pt idx="21">
                  <c:v>23.552499999999885</c:v>
                </c:pt>
                <c:pt idx="22">
                  <c:v>23.720499999999873</c:v>
                </c:pt>
                <c:pt idx="23">
                  <c:v>23.888499999999869</c:v>
                </c:pt>
                <c:pt idx="24">
                  <c:v>24.0565</c:v>
                </c:pt>
                <c:pt idx="25">
                  <c:v>24.2244999999999</c:v>
                </c:pt>
                <c:pt idx="26">
                  <c:v>24.392499999999885</c:v>
                </c:pt>
                <c:pt idx="27">
                  <c:v>24.56049999999987</c:v>
                </c:pt>
              </c:numCache>
            </c:numRef>
          </c:yVal>
        </c:ser>
        <c:ser>
          <c:idx val="0"/>
          <c:order val="1"/>
          <c:tx>
            <c:v>Old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5400"/>
            </c:spPr>
            <c:trendlineType val="linear"/>
          </c:trendline>
          <c:xVal>
            <c:numRef>
              <c:f>'Modeled rubisco kinetics'!$BL$10:$BL$50</c:f>
              <c:numCache>
                <c:formatCode>General</c:formatCode>
                <c:ptCount val="41"/>
                <c:pt idx="0">
                  <c:v>380</c:v>
                </c:pt>
                <c:pt idx="1">
                  <c:v>458</c:v>
                </c:pt>
                <c:pt idx="2">
                  <c:v>609</c:v>
                </c:pt>
                <c:pt idx="3">
                  <c:v>639</c:v>
                </c:pt>
                <c:pt idx="4">
                  <c:v>669</c:v>
                </c:pt>
                <c:pt idx="5">
                  <c:v>699</c:v>
                </c:pt>
                <c:pt idx="6">
                  <c:v>729</c:v>
                </c:pt>
                <c:pt idx="7">
                  <c:v>759</c:v>
                </c:pt>
                <c:pt idx="8">
                  <c:v>789</c:v>
                </c:pt>
                <c:pt idx="9">
                  <c:v>819</c:v>
                </c:pt>
                <c:pt idx="10">
                  <c:v>849</c:v>
                </c:pt>
                <c:pt idx="11">
                  <c:v>879</c:v>
                </c:pt>
                <c:pt idx="12">
                  <c:v>909</c:v>
                </c:pt>
                <c:pt idx="13">
                  <c:v>939</c:v>
                </c:pt>
                <c:pt idx="14">
                  <c:v>969</c:v>
                </c:pt>
                <c:pt idx="15">
                  <c:v>999</c:v>
                </c:pt>
                <c:pt idx="16">
                  <c:v>1029</c:v>
                </c:pt>
                <c:pt idx="17">
                  <c:v>1039</c:v>
                </c:pt>
                <c:pt idx="18">
                  <c:v>1049</c:v>
                </c:pt>
                <c:pt idx="19">
                  <c:v>1059</c:v>
                </c:pt>
                <c:pt idx="20">
                  <c:v>1069</c:v>
                </c:pt>
                <c:pt idx="21">
                  <c:v>1079</c:v>
                </c:pt>
                <c:pt idx="22">
                  <c:v>1089</c:v>
                </c:pt>
                <c:pt idx="23">
                  <c:v>1099</c:v>
                </c:pt>
                <c:pt idx="24">
                  <c:v>1109</c:v>
                </c:pt>
                <c:pt idx="25">
                  <c:v>1119</c:v>
                </c:pt>
                <c:pt idx="26">
                  <c:v>1129</c:v>
                </c:pt>
                <c:pt idx="27">
                  <c:v>1139</c:v>
                </c:pt>
              </c:numCache>
            </c:numRef>
          </c:xVal>
          <c:yVal>
            <c:numRef>
              <c:f>'Modeled rubisco kinetics'!$BN$10:$BN$50</c:f>
              <c:numCache>
                <c:formatCode>General</c:formatCode>
                <c:ptCount val="41"/>
                <c:pt idx="0">
                  <c:v>8.9863</c:v>
                </c:pt>
                <c:pt idx="1">
                  <c:v>10.600900000000001</c:v>
                </c:pt>
                <c:pt idx="2">
                  <c:v>13.726600000000001</c:v>
                </c:pt>
                <c:pt idx="3">
                  <c:v>14.3476</c:v>
                </c:pt>
                <c:pt idx="4">
                  <c:v>14.9686</c:v>
                </c:pt>
                <c:pt idx="5">
                  <c:v>15.589600000000004</c:v>
                </c:pt>
                <c:pt idx="6">
                  <c:v>16.210599999999989</c:v>
                </c:pt>
                <c:pt idx="7">
                  <c:v>16.831599999999987</c:v>
                </c:pt>
                <c:pt idx="8">
                  <c:v>17.452599999999858</c:v>
                </c:pt>
                <c:pt idx="9">
                  <c:v>18.0735999999999</c:v>
                </c:pt>
                <c:pt idx="10">
                  <c:v>18.694600000000001</c:v>
                </c:pt>
                <c:pt idx="11">
                  <c:v>19.3156</c:v>
                </c:pt>
                <c:pt idx="12">
                  <c:v>19.936599999999892</c:v>
                </c:pt>
                <c:pt idx="13">
                  <c:v>20.557600000000001</c:v>
                </c:pt>
                <c:pt idx="14">
                  <c:v>21.178599999999989</c:v>
                </c:pt>
                <c:pt idx="15">
                  <c:v>21.799600000000002</c:v>
                </c:pt>
                <c:pt idx="16">
                  <c:v>22.420599999999858</c:v>
                </c:pt>
                <c:pt idx="17">
                  <c:v>22.627600000000001</c:v>
                </c:pt>
                <c:pt idx="18">
                  <c:v>22.834599999999988</c:v>
                </c:pt>
                <c:pt idx="19">
                  <c:v>23.041599999999899</c:v>
                </c:pt>
                <c:pt idx="20">
                  <c:v>23.248599999999833</c:v>
                </c:pt>
                <c:pt idx="21">
                  <c:v>23.455599999999865</c:v>
                </c:pt>
                <c:pt idx="22">
                  <c:v>23.662599999999877</c:v>
                </c:pt>
                <c:pt idx="23">
                  <c:v>23.869599999999885</c:v>
                </c:pt>
                <c:pt idx="24">
                  <c:v>24.076599999999903</c:v>
                </c:pt>
                <c:pt idx="25">
                  <c:v>24.283599999999847</c:v>
                </c:pt>
                <c:pt idx="26">
                  <c:v>24.490599999999866</c:v>
                </c:pt>
                <c:pt idx="27">
                  <c:v>24.697600000000001</c:v>
                </c:pt>
              </c:numCache>
            </c:numRef>
          </c:yVal>
        </c:ser>
        <c:axId val="82553088"/>
        <c:axId val="82559360"/>
      </c:scatterChart>
      <c:valAx>
        <c:axId val="82553088"/>
        <c:scaling>
          <c:orientation val="minMax"/>
          <c:max val="1380"/>
          <c:min val="3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/>
                  <a:t>Atmospheric CO</a:t>
                </a:r>
                <a:r>
                  <a:rPr lang="en-US" sz="1800" baseline="-25000"/>
                  <a:t>2</a:t>
                </a:r>
              </a:p>
            </c:rich>
          </c:tx>
          <c:layout/>
        </c:title>
        <c:numFmt formatCode="General" sourceLinked="1"/>
        <c:majorTickMark val="in"/>
        <c:tickLblPos val="nextTo"/>
        <c:spPr>
          <a:ln w="25400">
            <a:solidFill>
              <a:schemeClr val="tx1"/>
            </a:solidFill>
          </a:ln>
        </c:spPr>
        <c:crossAx val="82559360"/>
        <c:crosses val="autoZero"/>
        <c:crossBetween val="midCat"/>
        <c:majorUnit val="200"/>
      </c:valAx>
      <c:valAx>
        <c:axId val="82559360"/>
        <c:scaling>
          <c:orientation val="minMax"/>
          <c:max val="27"/>
          <c:min val="7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Amax</a:t>
                </a:r>
              </a:p>
            </c:rich>
          </c:tx>
          <c:layout/>
        </c:title>
        <c:numFmt formatCode="0" sourceLinked="0"/>
        <c:majorTickMark val="in"/>
        <c:tickLblPos val="nextTo"/>
        <c:spPr>
          <a:ln w="25400">
            <a:solidFill>
              <a:schemeClr val="tx1"/>
            </a:solidFill>
          </a:ln>
        </c:spPr>
        <c:crossAx val="82553088"/>
        <c:crosses val="autoZero"/>
        <c:crossBetween val="midCat"/>
        <c:majorUnit val="5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ayout/>
    </c:legend>
    <c:plotVisOnly val="1"/>
  </c:chart>
  <c:spPr>
    <a:ln>
      <a:noFill/>
    </a:ln>
  </c:spPr>
  <c:txPr>
    <a:bodyPr/>
    <a:lstStyle/>
    <a:p>
      <a:pPr>
        <a:defRPr sz="1600" baseline="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2F8F47-8BDE-4E8D-A462-4F7ED15EDFF7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23EB2B7-39AC-4982-808A-3DFE9E11B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B7813-A57B-44E8-A7CE-2572920122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000E9-C838-4DDE-8925-B9416AA138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4F997-6D33-498C-94E3-0C2D9602D7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Basal resp assumed 10% of photosynthesis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504EA-4E37-4002-953C-4A3DA2CD59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056D5-561B-4319-A692-0DC868E3B0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92A4C-F62A-4764-8005-A29AFB92F7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Stomata control the diffusion of gases between a forest canopy and the atmosphere.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27963-2B2A-4844-966F-CE256B556D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1ADF1-5D2D-4BFC-972B-6794DB21A0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B074A-65E8-408E-9B8D-5EBE3F82FC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B1FBF-34DC-4B93-9765-7B33480DBD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153A-747D-4F1B-A401-0375A37423F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8A89-4ACF-4404-AFBB-36B3B1478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issc\Pictures\2010-04-07 001\IMG_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Carbon dynamics: perspectives from ecosystem models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Sarah C. Davis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Interface Meeting, </a:t>
            </a:r>
            <a:r>
              <a:rPr lang="en-US" sz="2800" b="1" dirty="0" err="1" smtClean="0">
                <a:solidFill>
                  <a:schemeClr val="bg1"/>
                </a:solidFill>
              </a:rPr>
              <a:t>Captiva</a:t>
            </a:r>
            <a:r>
              <a:rPr lang="en-US" sz="2800" b="1" dirty="0" smtClean="0">
                <a:solidFill>
                  <a:schemeClr val="bg1"/>
                </a:solidFill>
              </a:rPr>
              <a:t> Island Fl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March 2,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75" t="625" r="567" b="1328"/>
          <a:stretch>
            <a:fillRect/>
          </a:stretch>
        </p:blipFill>
        <p:spPr bwMode="auto">
          <a:xfrm>
            <a:off x="685800" y="762000"/>
            <a:ext cx="7772400" cy="573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Miscanthus</a:t>
            </a:r>
            <a:r>
              <a:rPr lang="en-US" b="1" dirty="0" smtClean="0"/>
              <a:t> and </a:t>
            </a:r>
            <a:r>
              <a:rPr lang="en-US" b="1" dirty="0" err="1" smtClean="0"/>
              <a:t>Switchgrass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5648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Davis , Parton et al. 2011 </a:t>
            </a:r>
            <a:r>
              <a:rPr lang="en-US" i="1" dirty="0" smtClean="0"/>
              <a:t>in 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tGHG_pub_06a.emf"/>
          <p:cNvPicPr>
            <a:picLocks noChangeAspect="1" noChangeArrowheads="1"/>
          </p:cNvPicPr>
          <p:nvPr/>
        </p:nvPicPr>
        <p:blipFill>
          <a:blip r:embed="rId2" cstate="print"/>
          <a:srcRect l="9007" t="4840" r="2563" b="3185"/>
          <a:stretch>
            <a:fillRect/>
          </a:stretch>
        </p:blipFill>
        <p:spPr bwMode="auto">
          <a:xfrm>
            <a:off x="1230952" y="990600"/>
            <a:ext cx="677004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97752" y="1320225"/>
            <a:ext cx="838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Corn</a:t>
            </a:r>
          </a:p>
          <a:p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07552" y="1320225"/>
            <a:ext cx="1219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Miscanthus</a:t>
            </a:r>
            <a:endParaRPr lang="en-US" sz="1600" b="1" dirty="0" smtClean="0"/>
          </a:p>
          <a:p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21552" y="3834825"/>
            <a:ext cx="1219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Switchgrass</a:t>
            </a:r>
            <a:endParaRPr lang="en-US" sz="1600" b="1" dirty="0" smtClean="0"/>
          </a:p>
          <a:p>
            <a:r>
              <a:rPr lang="en-US" sz="1600" b="1" dirty="0" smtClean="0"/>
              <a:t>no fertilizer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7552" y="3834825"/>
            <a:ext cx="1219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Switchgrass</a:t>
            </a:r>
            <a:endParaRPr lang="en-US" sz="1600" b="1" dirty="0" smtClean="0"/>
          </a:p>
          <a:p>
            <a:r>
              <a:rPr lang="en-US" sz="1600" b="1" dirty="0" smtClean="0"/>
              <a:t>fertilizer</a:t>
            </a:r>
            <a:endParaRPr lang="en-US" sz="1600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Net Greenhouse Gas Fluxes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5943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Davis , Parton et al. 2011 </a:t>
            </a:r>
            <a:r>
              <a:rPr lang="en-US" i="1" dirty="0" smtClean="0"/>
              <a:t>in 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oilC_pub_06a.emf"/>
          <p:cNvPicPr>
            <a:picLocks noChangeAspect="1" noChangeArrowheads="1"/>
          </p:cNvPicPr>
          <p:nvPr/>
        </p:nvPicPr>
        <p:blipFill>
          <a:blip r:embed="rId2" cstate="print"/>
          <a:srcRect l="8563" t="3381" r="2312" b="2861"/>
          <a:stretch>
            <a:fillRect/>
          </a:stretch>
        </p:blipFill>
        <p:spPr bwMode="auto">
          <a:xfrm>
            <a:off x="1295400" y="990600"/>
            <a:ext cx="6518143" cy="56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1219200"/>
            <a:ext cx="838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Corn</a:t>
            </a:r>
          </a:p>
          <a:p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219200"/>
            <a:ext cx="1219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Miscanthus</a:t>
            </a:r>
            <a:endParaRPr lang="en-US" sz="1600" b="1" dirty="0" smtClean="0"/>
          </a:p>
          <a:p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733800"/>
            <a:ext cx="1219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Switchgrass</a:t>
            </a:r>
            <a:endParaRPr lang="en-US" sz="1600" b="1" dirty="0" smtClean="0"/>
          </a:p>
          <a:p>
            <a:r>
              <a:rPr lang="en-US" sz="1600" b="1" dirty="0" smtClean="0"/>
              <a:t>no fertilizer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3733800"/>
            <a:ext cx="12192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Switchgrass</a:t>
            </a:r>
            <a:endParaRPr lang="en-US" sz="1600" b="1" dirty="0" smtClean="0"/>
          </a:p>
          <a:p>
            <a:r>
              <a:rPr lang="en-US" sz="1600" b="1" dirty="0" smtClean="0"/>
              <a:t>fertilizer</a:t>
            </a:r>
            <a:endParaRPr lang="en-US" sz="16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Soil Carbon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5943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Davis , Parton et al. 2011 </a:t>
            </a:r>
            <a:r>
              <a:rPr lang="en-US" i="1" dirty="0" smtClean="0"/>
              <a:t>in 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issc\Pictures\Energy Farm Aerial Photos\DSC_0122.jpg"/>
          <p:cNvPicPr>
            <a:picLocks noChangeAspect="1" noChangeArrowheads="1"/>
          </p:cNvPicPr>
          <p:nvPr/>
        </p:nvPicPr>
        <p:blipFill>
          <a:blip r:embed="rId2" cstate="print"/>
          <a:srcRect t="13500" r="45771" b="50872"/>
          <a:stretch>
            <a:fillRect/>
          </a:stretch>
        </p:blipFill>
        <p:spPr bwMode="auto">
          <a:xfrm>
            <a:off x="0" y="990600"/>
            <a:ext cx="9144000" cy="1447800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Land Use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/>
          <a:lstStyle/>
          <a:p>
            <a:r>
              <a:rPr lang="en-US" dirty="0" smtClean="0"/>
              <a:t>A controversial issue for </a:t>
            </a:r>
            <a:r>
              <a:rPr lang="en-US" dirty="0" err="1" smtClean="0"/>
              <a:t>biofuels</a:t>
            </a:r>
            <a:endParaRPr lang="en-US" dirty="0" smtClean="0"/>
          </a:p>
          <a:p>
            <a:r>
              <a:rPr lang="en-US" dirty="0" smtClean="0"/>
              <a:t>Scaling beyond the case study is very difficult</a:t>
            </a:r>
          </a:p>
          <a:p>
            <a:r>
              <a:rPr lang="en-US" dirty="0" smtClean="0"/>
              <a:t>Political forces are sometimes inhibitory </a:t>
            </a:r>
          </a:p>
          <a:p>
            <a:r>
              <a:rPr lang="en-US" dirty="0" smtClean="0"/>
              <a:t>We need internationally standardized land use monitoring and databases</a:t>
            </a:r>
          </a:p>
          <a:p>
            <a:pPr lvl="1"/>
            <a:r>
              <a:rPr lang="en-US" dirty="0" smtClean="0"/>
              <a:t>See Davis et al. 2011 in </a:t>
            </a:r>
          </a:p>
          <a:p>
            <a:pPr lvl="1">
              <a:buNone/>
            </a:pPr>
            <a:r>
              <a:rPr lang="en-US" i="1" dirty="0" smtClean="0"/>
              <a:t>Journal of the Royal Society Interface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Eastern US Forest Carbon Sink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4864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Regenerating forests </a:t>
            </a:r>
          </a:p>
          <a:p>
            <a:pPr lvl="1"/>
            <a:r>
              <a:rPr lang="en-US" dirty="0" err="1" smtClean="0"/>
              <a:t>Caspersen</a:t>
            </a:r>
            <a:r>
              <a:rPr lang="en-US" dirty="0" smtClean="0"/>
              <a:t> et al. 2000, </a:t>
            </a:r>
            <a:r>
              <a:rPr lang="en-US" dirty="0" err="1" smtClean="0"/>
              <a:t>Schimel</a:t>
            </a:r>
            <a:r>
              <a:rPr lang="en-US" dirty="0" smtClean="0"/>
              <a:t> et al. 2000, McGuire et al. 2001, </a:t>
            </a:r>
            <a:r>
              <a:rPr lang="en-US" dirty="0" err="1" smtClean="0"/>
              <a:t>Hurtt</a:t>
            </a:r>
            <a:r>
              <a:rPr lang="en-US" dirty="0" smtClean="0"/>
              <a:t> et al. 2002, </a:t>
            </a:r>
            <a:r>
              <a:rPr lang="en-US" dirty="0" err="1" smtClean="0"/>
              <a:t>Goodale</a:t>
            </a:r>
            <a:r>
              <a:rPr lang="en-US" dirty="0" smtClean="0"/>
              <a:t> et al. 2002, Houghton 2003, </a:t>
            </a:r>
            <a:r>
              <a:rPr lang="en-US" dirty="0" err="1" smtClean="0"/>
              <a:t>Nabuurs</a:t>
            </a:r>
            <a:r>
              <a:rPr lang="en-US" dirty="0" smtClean="0"/>
              <a:t> et al. 2003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Climate change</a:t>
            </a:r>
          </a:p>
          <a:p>
            <a:pPr lvl="1"/>
            <a:r>
              <a:rPr lang="en-US" dirty="0" err="1" smtClean="0"/>
              <a:t>Schimel</a:t>
            </a:r>
            <a:r>
              <a:rPr lang="en-US" dirty="0" smtClean="0"/>
              <a:t> 1995, Cao &amp; Woodward 1998, </a:t>
            </a:r>
            <a:r>
              <a:rPr lang="en-US" dirty="0" err="1" smtClean="0"/>
              <a:t>Kicklighter</a:t>
            </a:r>
            <a:r>
              <a:rPr lang="en-US" dirty="0" smtClean="0"/>
              <a:t> et al. 1999, </a:t>
            </a:r>
            <a:r>
              <a:rPr lang="en-US" dirty="0" err="1" smtClean="0"/>
              <a:t>Joos</a:t>
            </a:r>
            <a:r>
              <a:rPr lang="en-US" dirty="0" smtClean="0"/>
              <a:t> et al. 2001, </a:t>
            </a:r>
            <a:r>
              <a:rPr lang="en-US" dirty="0" err="1" smtClean="0"/>
              <a:t>Joos</a:t>
            </a:r>
            <a:r>
              <a:rPr lang="en-US" dirty="0" smtClean="0"/>
              <a:t> et al. 2002, McGuire et al. 2001</a:t>
            </a:r>
            <a:endParaRPr lang="en-US" dirty="0"/>
          </a:p>
        </p:txBody>
      </p:sp>
      <p:pic>
        <p:nvPicPr>
          <p:cNvPr id="1027" name="Picture 3" descr="C:\Users\davissc\Documents\My Documents\WV file access\My Pictures\Cedar forest\Cedar forest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2914650" cy="3886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Loblolly Pine Production</a:t>
            </a:r>
            <a:endParaRPr lang="en-US" sz="40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43000" y="1524000"/>
          <a:ext cx="702945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Pine Plantation Harvests</a:t>
            </a:r>
            <a:endParaRPr lang="en-US" sz="4000" b="1" dirty="0"/>
          </a:p>
        </p:txBody>
      </p:sp>
      <p:pic>
        <p:nvPicPr>
          <p:cNvPr id="13" name="Picture 12" descr="Pine 12 y rotation W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143000"/>
            <a:ext cx="4349698" cy="2819400"/>
          </a:xfrm>
          <a:prstGeom prst="rect">
            <a:avLst/>
          </a:prstGeom>
        </p:spPr>
      </p:pic>
      <p:pic>
        <p:nvPicPr>
          <p:cNvPr id="18" name="Picture 17" descr="Pine 20 y rotation Wood N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1" y="1143000"/>
            <a:ext cx="4648200" cy="2819400"/>
          </a:xfrm>
          <a:prstGeom prst="rect">
            <a:avLst/>
          </a:prstGeom>
        </p:spPr>
      </p:pic>
      <p:pic>
        <p:nvPicPr>
          <p:cNvPr id="19" name="Picture 18" descr="Pine 20 y rotation C si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002024"/>
            <a:ext cx="4648200" cy="2779776"/>
          </a:xfrm>
          <a:prstGeom prst="rect">
            <a:avLst/>
          </a:prstGeom>
        </p:spPr>
      </p:pic>
      <p:pic>
        <p:nvPicPr>
          <p:cNvPr id="20" name="Picture 19" descr="Pine 12 y rotation C si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998976"/>
            <a:ext cx="4330025" cy="278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forested respond to climate change over time?</a:t>
            </a:r>
            <a:endParaRPr lang="en-US" dirty="0"/>
          </a:p>
        </p:txBody>
      </p:sp>
      <p:pic>
        <p:nvPicPr>
          <p:cNvPr id="6" name="Picture 6" descr="CO2 mauna lo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08750"/>
            <a:ext cx="4191000" cy="29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ne 12 y rotation W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038600"/>
            <a:ext cx="434969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Loblolly pine production over time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r="50175" b="53622"/>
          <a:stretch>
            <a:fillRect/>
          </a:stretch>
        </p:blipFill>
        <p:spPr bwMode="auto">
          <a:xfrm>
            <a:off x="152400" y="91440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b="61584"/>
          <a:stretch>
            <a:fillRect/>
          </a:stretch>
        </p:blipFill>
        <p:spPr bwMode="auto">
          <a:xfrm>
            <a:off x="3357563" y="2743200"/>
            <a:ext cx="57864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562600" y="6211888"/>
            <a:ext cx="358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Drake, Davis, </a:t>
            </a:r>
            <a:r>
              <a:rPr lang="en-US" dirty="0" err="1">
                <a:latin typeface="Calibri" pitchFamily="34" charset="0"/>
              </a:rPr>
              <a:t>Raetz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DeLucia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pPr algn="r"/>
            <a:r>
              <a:rPr lang="en-US" i="1" dirty="0" smtClean="0">
                <a:latin typeface="Calibri" pitchFamily="34" charset="0"/>
              </a:rPr>
              <a:t>2010 Global </a:t>
            </a:r>
            <a:r>
              <a:rPr lang="en-US" i="1" dirty="0">
                <a:latin typeface="Calibri" pitchFamily="34" charset="0"/>
              </a:rPr>
              <a:t>Change Biology</a:t>
            </a:r>
            <a:r>
              <a:rPr lang="en-US" dirty="0">
                <a:latin typeface="Calibri" pitchFamily="34" charset="0"/>
              </a:rPr>
              <a:t> </a:t>
            </a:r>
            <a:endParaRPr lang="en-US" i="1" dirty="0">
              <a:latin typeface="Calibri" pitchFamily="34" charset="0"/>
            </a:endParaRPr>
          </a:p>
        </p:txBody>
      </p:sp>
      <p:pic>
        <p:nvPicPr>
          <p:cNvPr id="6" name="Picture 3" descr="C:\Users\davissc\Documents\My Documents\My Pictures\gun sampling\gun sampling\IMG_2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67200"/>
            <a:ext cx="302260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Photosynthetic Response to CO</a:t>
            </a:r>
            <a:r>
              <a:rPr lang="en-US" sz="4000" b="1" baseline="-25000" smtClean="0"/>
              <a:t>2</a:t>
            </a:r>
            <a:endParaRPr lang="en-US" sz="4000" b="1" smtClean="0"/>
          </a:p>
        </p:txBody>
      </p:sp>
      <p:pic>
        <p:nvPicPr>
          <p:cNvPr id="22531" name="Picture 4" descr="open stomata"/>
          <p:cNvPicPr>
            <a:picLocks noChangeAspect="1" noChangeArrowheads="1"/>
          </p:cNvPicPr>
          <p:nvPr/>
        </p:nvPicPr>
        <p:blipFill>
          <a:blip r:embed="rId3" cstate="print"/>
          <a:srcRect l="-824" t="1237" r="47177" b="35159"/>
          <a:stretch>
            <a:fillRect/>
          </a:stretch>
        </p:blipFill>
        <p:spPr bwMode="auto">
          <a:xfrm>
            <a:off x="2946400" y="1981200"/>
            <a:ext cx="337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38600" y="125888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3600" b="1" baseline="-25000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en-U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400" b="1" baseline="-25000">
                <a:solidFill>
                  <a:srgbClr val="FF0000"/>
                </a:solidFill>
                <a:latin typeface="Calibri" pitchFamily="34" charset="0"/>
              </a:rPr>
              <a:t>i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51054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Calibri" pitchFamily="34" charset="0"/>
              </a:rPr>
              <a:t>i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:C</a:t>
            </a:r>
            <a:r>
              <a:rPr lang="en-US" sz="2400" baseline="-25000">
                <a:solidFill>
                  <a:srgbClr val="FF0000"/>
                </a:solidFill>
                <a:latin typeface="Calibri" pitchFamily="34" charset="0"/>
              </a:rPr>
              <a:t>a 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is proportional to photosynthesis (A)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8800" y="5643563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Lower C</a:t>
            </a:r>
            <a:r>
              <a:rPr lang="en-US" sz="2400" baseline="-2500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:C</a:t>
            </a:r>
            <a:r>
              <a:rPr lang="en-US" sz="2400" baseline="-25000">
                <a:solidFill>
                  <a:srgbClr val="FF0000"/>
                </a:solidFill>
                <a:latin typeface="Calibri" pitchFamily="34" charset="0"/>
              </a:rPr>
              <a:t>a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means more </a:t>
            </a:r>
            <a:r>
              <a:rPr lang="en-US" sz="2400" baseline="30000">
                <a:solidFill>
                  <a:srgbClr val="FF0000"/>
                </a:solidFill>
                <a:latin typeface="Calibri" pitchFamily="34" charset="0"/>
              </a:rPr>
              <a:t>13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C is assimilated</a:t>
            </a:r>
            <a:r>
              <a:rPr lang="en-US" sz="2400" baseline="-2500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24400" y="12954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sz="3200" b="1" baseline="30000">
                <a:solidFill>
                  <a:srgbClr val="FF0000"/>
                </a:solidFill>
                <a:latin typeface="Calibri" pitchFamily="34" charset="0"/>
              </a:rPr>
              <a:t> 12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CO</a:t>
            </a:r>
            <a:r>
              <a:rPr lang="en-US" sz="32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9800" y="12954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sz="2800" baseline="30000">
                <a:solidFill>
                  <a:srgbClr val="FF0000"/>
                </a:solidFill>
                <a:latin typeface="Calibri" pitchFamily="34" charset="0"/>
              </a:rPr>
              <a:t> 13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CO</a:t>
            </a:r>
            <a:r>
              <a:rPr lang="en-US" sz="2800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"/>
          <p:cNvPicPr>
            <a:picLocks noChangeAspect="1" noChangeArrowheads="1"/>
          </p:cNvPicPr>
          <p:nvPr/>
        </p:nvPicPr>
        <p:blipFill>
          <a:blip r:embed="rId2" cstate="print"/>
          <a:srcRect l="12830" t="6047" r="12830" b="24187"/>
          <a:stretch>
            <a:fillRect/>
          </a:stretch>
        </p:blipFill>
        <p:spPr bwMode="auto">
          <a:xfrm>
            <a:off x="701717" y="726458"/>
            <a:ext cx="7968407" cy="5293341"/>
          </a:xfrm>
          <a:prstGeom prst="rect">
            <a:avLst/>
          </a:prstGeom>
          <a:noFill/>
        </p:spPr>
      </p:pic>
      <p:pic>
        <p:nvPicPr>
          <p:cNvPr id="5" name="Picture 3" descr="00"/>
          <p:cNvPicPr>
            <a:picLocks noChangeAspect="1" noChangeArrowheads="1"/>
          </p:cNvPicPr>
          <p:nvPr/>
        </p:nvPicPr>
        <p:blipFill>
          <a:blip r:embed="rId3" cstate="print"/>
          <a:srcRect t="81628" r="42568"/>
          <a:stretch>
            <a:fillRect/>
          </a:stretch>
        </p:blipFill>
        <p:spPr bwMode="auto">
          <a:xfrm>
            <a:off x="6400800" y="6172200"/>
            <a:ext cx="2675531" cy="60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rah\Pictures\Duke June 2007\Imported Photos 0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73279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 descr="C:\Users\Sarah\Pictures\Duke June 2007\Imported Photos 00042.JPG"/>
          <p:cNvPicPr>
            <a:picLocks noChangeAspect="1" noChangeArrowheads="1"/>
          </p:cNvPicPr>
          <p:nvPr/>
        </p:nvPicPr>
        <p:blipFill>
          <a:blip r:embed="rId4" cstate="print"/>
          <a:srcRect r="34837"/>
          <a:stretch>
            <a:fillRect/>
          </a:stretch>
        </p:blipFill>
        <p:spPr bwMode="auto">
          <a:xfrm>
            <a:off x="2590800" y="2590800"/>
            <a:ext cx="4032250" cy="411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Do young and old forests respond similarly to climate change?</a:t>
            </a:r>
          </a:p>
        </p:txBody>
      </p:sp>
      <p:pic>
        <p:nvPicPr>
          <p:cNvPr id="25603" name="Picture 2" descr="C:\Users\davissc\Documents\My Documents\WV file access\Watershed Disturbance Study\WS7and13 springcanop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35125"/>
            <a:ext cx="8229600" cy="484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O2 mauna lo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81000"/>
            <a:ext cx="46958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CO2 and ag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975" y="3490913"/>
            <a:ext cx="489902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86200" y="381000"/>
            <a:ext cx="5181600" cy="64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52400" y="381000"/>
            <a:ext cx="3657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Old forests have experienced the changing atmospheric  CO</a:t>
            </a:r>
            <a:r>
              <a:rPr lang="en-US" sz="3200" b="1" baseline="-25000">
                <a:latin typeface="Calibri" pitchFamily="34" charset="0"/>
              </a:rPr>
              <a:t>2  </a:t>
            </a:r>
            <a:r>
              <a:rPr lang="en-US" sz="3200" b="1">
                <a:latin typeface="Calibri" pitchFamily="34" charset="0"/>
              </a:rPr>
              <a:t>concentration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3886200"/>
            <a:ext cx="388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Is the gradual response to CO</a:t>
            </a:r>
            <a:r>
              <a:rPr lang="en-US" sz="32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over a century similar to the instantaneous response?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Historical response vs. Projected Response</a:t>
            </a:r>
            <a:endParaRPr lang="en-US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1981200"/>
          <a:ext cx="6553200" cy="406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Physiological Constraints </a:t>
            </a:r>
            <a:br>
              <a:rPr lang="en-US" b="1" dirty="0" smtClean="0"/>
            </a:br>
            <a:r>
              <a:rPr lang="en-US" b="1" dirty="0" smtClean="0"/>
              <a:t>on Response to CO</a:t>
            </a:r>
            <a:r>
              <a:rPr lang="en-US" b="1" baseline="-25000" dirty="0" smtClean="0"/>
              <a:t>2 </a:t>
            </a:r>
            <a:r>
              <a:rPr lang="en-US" b="1" dirty="0" smtClean="0"/>
              <a:t>vary over time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2438400"/>
          <a:ext cx="4876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4257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648200" y="2133600"/>
          <a:ext cx="44958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Soil carbon sequestration is greater in perennial crops than </a:t>
            </a:r>
            <a:r>
              <a:rPr lang="en-US" smtClean="0"/>
              <a:t>row </a:t>
            </a:r>
            <a:r>
              <a:rPr lang="en-US" smtClean="0"/>
              <a:t>crops.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is a need for internationally standardized land use data.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Older forests may be more responsive to increases in </a:t>
            </a:r>
            <a:r>
              <a:rPr lang="en-US" dirty="0" smtClean="0"/>
              <a:t>atmospheric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than younger forests.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Steve Del </a:t>
            </a:r>
            <a:r>
              <a:rPr lang="en-US" dirty="0" err="1" smtClean="0"/>
              <a:t>Grosso</a:t>
            </a:r>
            <a:endParaRPr lang="en-US" dirty="0" smtClean="0"/>
          </a:p>
          <a:p>
            <a:r>
              <a:rPr lang="en-US" dirty="0" smtClean="0"/>
              <a:t>Evan </a:t>
            </a:r>
            <a:r>
              <a:rPr lang="en-US" dirty="0" err="1" smtClean="0"/>
              <a:t>DeLucia</a:t>
            </a:r>
            <a:endParaRPr lang="en-US" dirty="0" smtClean="0"/>
          </a:p>
          <a:p>
            <a:r>
              <a:rPr lang="en-US" dirty="0" smtClean="0"/>
              <a:t>John Drake</a:t>
            </a:r>
          </a:p>
          <a:p>
            <a:r>
              <a:rPr lang="en-US" dirty="0" smtClean="0"/>
              <a:t>Cindy </a:t>
            </a:r>
            <a:r>
              <a:rPr lang="en-US" dirty="0" err="1" smtClean="0"/>
              <a:t>Keough</a:t>
            </a:r>
            <a:endParaRPr lang="en-US" dirty="0" smtClean="0"/>
          </a:p>
          <a:p>
            <a:r>
              <a:rPr lang="en-US" dirty="0" smtClean="0"/>
              <a:t>Ernest Marx</a:t>
            </a:r>
          </a:p>
          <a:p>
            <a:r>
              <a:rPr lang="en-US" dirty="0" smtClean="0"/>
              <a:t>Tim </a:t>
            </a:r>
            <a:r>
              <a:rPr lang="en-US" dirty="0" err="1" smtClean="0"/>
              <a:t>Mies</a:t>
            </a:r>
            <a:endParaRPr lang="en-US" dirty="0" smtClean="0"/>
          </a:p>
          <a:p>
            <a:r>
              <a:rPr lang="en-US" dirty="0" smtClean="0"/>
              <a:t>Steve Long</a:t>
            </a:r>
          </a:p>
          <a:p>
            <a:r>
              <a:rPr lang="en-US" dirty="0" smtClean="0"/>
              <a:t>Bill Parton</a:t>
            </a:r>
          </a:p>
          <a:p>
            <a:r>
              <a:rPr lang="en-US" dirty="0" smtClean="0"/>
              <a:t>Lisa </a:t>
            </a:r>
            <a:r>
              <a:rPr lang="en-US" dirty="0" err="1" smtClean="0"/>
              <a:t>Raetz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davissc\Documents\My Documents\My Pictures\2008-07-31\621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38600"/>
            <a:ext cx="3218110" cy="2133600"/>
          </a:xfrm>
          <a:prstGeom prst="rect">
            <a:avLst/>
          </a:prstGeom>
          <a:noFill/>
        </p:spPr>
      </p:pic>
      <p:pic>
        <p:nvPicPr>
          <p:cNvPr id="2051" name="Picture 3" descr="C:\Users\davissc\Documents\My Documents\My Pictures\gun sampling\gun sampling\IMG_2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 r="29442"/>
          <a:stretch>
            <a:fillRect/>
          </a:stretch>
        </p:blipFill>
        <p:spPr bwMode="auto">
          <a:xfrm>
            <a:off x="1206758" y="3370069"/>
            <a:ext cx="3562740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F:\Pictures\Duke June 2007\Imported Photos 0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90" y="453682"/>
            <a:ext cx="2743200" cy="286985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33618"/>
          <a:stretch>
            <a:fillRect/>
          </a:stretch>
        </p:blipFill>
        <p:spPr bwMode="auto">
          <a:xfrm>
            <a:off x="4805198" y="3371490"/>
            <a:ext cx="3043402" cy="333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davissc\Pictures\2010-04-21 001 Rothamsted\IMG_0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535" y="457200"/>
            <a:ext cx="38354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371600"/>
          </a:xfrm>
        </p:spPr>
        <p:txBody>
          <a:bodyPr/>
          <a:lstStyle/>
          <a:p>
            <a:r>
              <a:rPr lang="en-US" dirty="0" smtClean="0"/>
              <a:t>Long-term responses to climate change</a:t>
            </a:r>
          </a:p>
          <a:p>
            <a:r>
              <a:rPr lang="en-US" dirty="0" smtClean="0"/>
              <a:t>Effects of land use change</a:t>
            </a:r>
            <a:endParaRPr lang="en-US" dirty="0"/>
          </a:p>
        </p:txBody>
      </p:sp>
      <p:pic>
        <p:nvPicPr>
          <p:cNvPr id="1026" name="Picture 2" descr="C:\Users\davissc\Pictures\Energy Farm Aerial Photos\DSC_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5901703" cy="39511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to modeling</a:t>
            </a:r>
          </a:p>
          <a:p>
            <a:r>
              <a:rPr lang="en-US" dirty="0" smtClean="0"/>
              <a:t>Carbon trends in perennial grass crops </a:t>
            </a:r>
          </a:p>
          <a:p>
            <a:pPr lvl="1">
              <a:buNone/>
            </a:pPr>
            <a:r>
              <a:rPr lang="en-US" dirty="0" smtClean="0"/>
              <a:t>– belowground carbon sequestration</a:t>
            </a:r>
          </a:p>
          <a:p>
            <a:r>
              <a:rPr lang="en-US" dirty="0" smtClean="0"/>
              <a:t>Land use issues and challenges</a:t>
            </a:r>
          </a:p>
          <a:p>
            <a:r>
              <a:rPr lang="en-US" dirty="0" smtClean="0"/>
              <a:t>Carbon dynamics in forested ecosystems </a:t>
            </a:r>
          </a:p>
          <a:p>
            <a:pPr lvl="1"/>
            <a:r>
              <a:rPr lang="en-US" dirty="0" smtClean="0"/>
              <a:t>aboveground carbon sequestration</a:t>
            </a:r>
          </a:p>
          <a:p>
            <a:r>
              <a:rPr lang="en-US" dirty="0" smtClean="0"/>
              <a:t>Resolving long term responses of forests to climate change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Ecosystem modeling approach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Comparative ecosystem physiology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Comparative ecosystem biogeochemistry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Coupled to hypothesis-driven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2133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Text Box 172"/>
          <p:cNvSpPr txBox="1">
            <a:spLocks noChangeArrowheads="1"/>
          </p:cNvSpPr>
          <p:nvPr/>
        </p:nvSpPr>
        <p:spPr bwMode="auto">
          <a:xfrm>
            <a:off x="2057400" y="1371600"/>
            <a:ext cx="31797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Maximum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gross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photosynthesis</a:t>
            </a:r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6" name="Line 2"/>
          <p:cNvSpPr>
            <a:spLocks noChangeShapeType="1"/>
          </p:cNvSpPr>
          <p:nvPr/>
        </p:nvSpPr>
        <p:spPr bwMode="auto">
          <a:xfrm flipV="1">
            <a:off x="3155950" y="3028950"/>
            <a:ext cx="914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3079750" y="4781550"/>
            <a:ext cx="9144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2750" y="3257550"/>
            <a:ext cx="3268663" cy="2312988"/>
            <a:chOff x="1697" y="2243"/>
            <a:chExt cx="2059" cy="1457"/>
          </a:xfrm>
        </p:grpSpPr>
        <p:sp>
          <p:nvSpPr>
            <p:cNvPr id="8218" name="Text Box 7"/>
            <p:cNvSpPr txBox="1">
              <a:spLocks noChangeArrowheads="1"/>
            </p:cNvSpPr>
            <p:nvPr/>
          </p:nvSpPr>
          <p:spPr bwMode="auto">
            <a:xfrm>
              <a:off x="1968" y="2243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968" y="2304"/>
              <a:ext cx="1788" cy="1155"/>
              <a:chOff x="1056" y="2352"/>
              <a:chExt cx="1788" cy="1155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278" y="2568"/>
                <a:ext cx="702" cy="856"/>
                <a:chOff x="1422" y="3768"/>
                <a:chExt cx="702" cy="856"/>
              </a:xfrm>
            </p:grpSpPr>
            <p:sp>
              <p:nvSpPr>
                <p:cNvPr id="8273" name="Freeform 10"/>
                <p:cNvSpPr>
                  <a:spLocks/>
                </p:cNvSpPr>
                <p:nvPr/>
              </p:nvSpPr>
              <p:spPr bwMode="auto">
                <a:xfrm>
                  <a:off x="1432" y="4196"/>
                  <a:ext cx="650" cy="386"/>
                </a:xfrm>
                <a:custGeom>
                  <a:avLst/>
                  <a:gdLst>
                    <a:gd name="T0" fmla="*/ 0 w 1950"/>
                    <a:gd name="T1" fmla="*/ 1 h 1157"/>
                    <a:gd name="T2" fmla="*/ 0 w 1950"/>
                    <a:gd name="T3" fmla="*/ 1 h 1157"/>
                    <a:gd name="T4" fmla="*/ 0 w 1950"/>
                    <a:gd name="T5" fmla="*/ 1 h 1157"/>
                    <a:gd name="T6" fmla="*/ 1 w 1950"/>
                    <a:gd name="T7" fmla="*/ 0 h 1157"/>
                    <a:gd name="T8" fmla="*/ 1 w 1950"/>
                    <a:gd name="T9" fmla="*/ 0 h 1157"/>
                    <a:gd name="T10" fmla="*/ 1 w 1950"/>
                    <a:gd name="T11" fmla="*/ 0 h 1157"/>
                    <a:gd name="T12" fmla="*/ 0 w 1950"/>
                    <a:gd name="T13" fmla="*/ 1 h 11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50"/>
                    <a:gd name="T22" fmla="*/ 0 h 1157"/>
                    <a:gd name="T23" fmla="*/ 1950 w 1950"/>
                    <a:gd name="T24" fmla="*/ 1157 h 11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50" h="1157">
                      <a:moveTo>
                        <a:pt x="35" y="1157"/>
                      </a:moveTo>
                      <a:lnTo>
                        <a:pt x="0" y="1157"/>
                      </a:lnTo>
                      <a:lnTo>
                        <a:pt x="0" y="1121"/>
                      </a:lnTo>
                      <a:lnTo>
                        <a:pt x="1914" y="0"/>
                      </a:lnTo>
                      <a:lnTo>
                        <a:pt x="1950" y="0"/>
                      </a:lnTo>
                      <a:lnTo>
                        <a:pt x="1950" y="36"/>
                      </a:lnTo>
                      <a:lnTo>
                        <a:pt x="35" y="1157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4" name="Freeform 11"/>
                <p:cNvSpPr>
                  <a:spLocks/>
                </p:cNvSpPr>
                <p:nvPr/>
              </p:nvSpPr>
              <p:spPr bwMode="auto">
                <a:xfrm>
                  <a:off x="1474" y="3894"/>
                  <a:ext cx="638" cy="640"/>
                </a:xfrm>
                <a:custGeom>
                  <a:avLst/>
                  <a:gdLst>
                    <a:gd name="T0" fmla="*/ 0 w 1913"/>
                    <a:gd name="T1" fmla="*/ 1 h 1920"/>
                    <a:gd name="T2" fmla="*/ 0 w 1913"/>
                    <a:gd name="T3" fmla="*/ 1 h 1920"/>
                    <a:gd name="T4" fmla="*/ 0 w 1913"/>
                    <a:gd name="T5" fmla="*/ 1 h 1920"/>
                    <a:gd name="T6" fmla="*/ 1 w 1913"/>
                    <a:gd name="T7" fmla="*/ 0 h 1920"/>
                    <a:gd name="T8" fmla="*/ 1 w 1913"/>
                    <a:gd name="T9" fmla="*/ 0 h 1920"/>
                    <a:gd name="T10" fmla="*/ 1 w 1913"/>
                    <a:gd name="T11" fmla="*/ 0 h 1920"/>
                    <a:gd name="T12" fmla="*/ 0 w 1913"/>
                    <a:gd name="T13" fmla="*/ 1 h 19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13"/>
                    <a:gd name="T22" fmla="*/ 0 h 1920"/>
                    <a:gd name="T23" fmla="*/ 1913 w 1913"/>
                    <a:gd name="T24" fmla="*/ 1920 h 19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13" h="1920">
                      <a:moveTo>
                        <a:pt x="36" y="1920"/>
                      </a:moveTo>
                      <a:lnTo>
                        <a:pt x="0" y="1920"/>
                      </a:lnTo>
                      <a:lnTo>
                        <a:pt x="0" y="1884"/>
                      </a:lnTo>
                      <a:lnTo>
                        <a:pt x="1877" y="0"/>
                      </a:lnTo>
                      <a:lnTo>
                        <a:pt x="1913" y="0"/>
                      </a:lnTo>
                      <a:lnTo>
                        <a:pt x="1913" y="35"/>
                      </a:lnTo>
                      <a:lnTo>
                        <a:pt x="36" y="192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5" name="Oval 12"/>
                <p:cNvSpPr>
                  <a:spLocks noChangeArrowheads="1"/>
                </p:cNvSpPr>
                <p:nvPr/>
              </p:nvSpPr>
              <p:spPr bwMode="auto">
                <a:xfrm>
                  <a:off x="1618" y="4364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76" name="Arc 13"/>
                <p:cNvSpPr>
                  <a:spLocks/>
                </p:cNvSpPr>
                <p:nvPr/>
              </p:nvSpPr>
              <p:spPr bwMode="auto">
                <a:xfrm>
                  <a:off x="1618" y="4364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7" name="Oval 14"/>
                <p:cNvSpPr>
                  <a:spLocks noChangeArrowheads="1"/>
                </p:cNvSpPr>
                <p:nvPr/>
              </p:nvSpPr>
              <p:spPr bwMode="auto">
                <a:xfrm>
                  <a:off x="1548" y="4448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78" name="Arc 15"/>
                <p:cNvSpPr>
                  <a:spLocks/>
                </p:cNvSpPr>
                <p:nvPr/>
              </p:nvSpPr>
              <p:spPr bwMode="auto">
                <a:xfrm>
                  <a:off x="1548" y="4448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9" name="Oval 16"/>
                <p:cNvSpPr>
                  <a:spLocks noChangeArrowheads="1"/>
                </p:cNvSpPr>
                <p:nvPr/>
              </p:nvSpPr>
              <p:spPr bwMode="auto">
                <a:xfrm>
                  <a:off x="1548" y="4484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80" name="Arc 17"/>
                <p:cNvSpPr>
                  <a:spLocks/>
                </p:cNvSpPr>
                <p:nvPr/>
              </p:nvSpPr>
              <p:spPr bwMode="auto">
                <a:xfrm>
                  <a:off x="1548" y="4484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1" name="Oval 18"/>
                <p:cNvSpPr>
                  <a:spLocks noChangeArrowheads="1"/>
                </p:cNvSpPr>
                <p:nvPr/>
              </p:nvSpPr>
              <p:spPr bwMode="auto">
                <a:xfrm>
                  <a:off x="1452" y="4590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82" name="Arc 19"/>
                <p:cNvSpPr>
                  <a:spLocks/>
                </p:cNvSpPr>
                <p:nvPr/>
              </p:nvSpPr>
              <p:spPr bwMode="auto">
                <a:xfrm>
                  <a:off x="1452" y="4590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3" name="Oval 20"/>
                <p:cNvSpPr>
                  <a:spLocks noChangeArrowheads="1"/>
                </p:cNvSpPr>
                <p:nvPr/>
              </p:nvSpPr>
              <p:spPr bwMode="auto">
                <a:xfrm>
                  <a:off x="1452" y="4550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84" name="Arc 21"/>
                <p:cNvSpPr>
                  <a:spLocks/>
                </p:cNvSpPr>
                <p:nvPr/>
              </p:nvSpPr>
              <p:spPr bwMode="auto">
                <a:xfrm>
                  <a:off x="1452" y="4550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5" name="Oval 22"/>
                <p:cNvSpPr>
                  <a:spLocks noChangeArrowheads="1"/>
                </p:cNvSpPr>
                <p:nvPr/>
              </p:nvSpPr>
              <p:spPr bwMode="auto">
                <a:xfrm>
                  <a:off x="1558" y="4550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86" name="Arc 23"/>
                <p:cNvSpPr>
                  <a:spLocks/>
                </p:cNvSpPr>
                <p:nvPr/>
              </p:nvSpPr>
              <p:spPr bwMode="auto">
                <a:xfrm>
                  <a:off x="1558" y="4550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7" name="Oval 24"/>
                <p:cNvSpPr>
                  <a:spLocks noChangeArrowheads="1"/>
                </p:cNvSpPr>
                <p:nvPr/>
              </p:nvSpPr>
              <p:spPr bwMode="auto">
                <a:xfrm>
                  <a:off x="1554" y="4496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88" name="Arc 25"/>
                <p:cNvSpPr>
                  <a:spLocks/>
                </p:cNvSpPr>
                <p:nvPr/>
              </p:nvSpPr>
              <p:spPr bwMode="auto">
                <a:xfrm>
                  <a:off x="1554" y="4496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9" name="Oval 26"/>
                <p:cNvSpPr>
                  <a:spLocks noChangeArrowheads="1"/>
                </p:cNvSpPr>
                <p:nvPr/>
              </p:nvSpPr>
              <p:spPr bwMode="auto">
                <a:xfrm>
                  <a:off x="1518" y="4492"/>
                  <a:ext cx="35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90" name="Arc 27"/>
                <p:cNvSpPr>
                  <a:spLocks/>
                </p:cNvSpPr>
                <p:nvPr/>
              </p:nvSpPr>
              <p:spPr bwMode="auto">
                <a:xfrm>
                  <a:off x="1518" y="4492"/>
                  <a:ext cx="35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175" y="37541"/>
                      </a:moveTo>
                    </a:path>
                    <a:path w="43200" h="43200" stroke="0" extrusionOk="0">
                      <a:moveTo>
                        <a:pt x="36175" y="37541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1" name="Oval 28"/>
                <p:cNvSpPr>
                  <a:spLocks noChangeArrowheads="1"/>
                </p:cNvSpPr>
                <p:nvPr/>
              </p:nvSpPr>
              <p:spPr bwMode="auto">
                <a:xfrm>
                  <a:off x="1904" y="4246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92" name="Arc 29"/>
                <p:cNvSpPr>
                  <a:spLocks/>
                </p:cNvSpPr>
                <p:nvPr/>
              </p:nvSpPr>
              <p:spPr bwMode="auto">
                <a:xfrm>
                  <a:off x="1904" y="4246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3" name="Oval 30"/>
                <p:cNvSpPr>
                  <a:spLocks noChangeArrowheads="1"/>
                </p:cNvSpPr>
                <p:nvPr/>
              </p:nvSpPr>
              <p:spPr bwMode="auto">
                <a:xfrm>
                  <a:off x="1958" y="4254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94" name="Arc 31"/>
                <p:cNvSpPr>
                  <a:spLocks/>
                </p:cNvSpPr>
                <p:nvPr/>
              </p:nvSpPr>
              <p:spPr bwMode="auto">
                <a:xfrm>
                  <a:off x="1958" y="4254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5" name="Oval 32"/>
                <p:cNvSpPr>
                  <a:spLocks noChangeArrowheads="1"/>
                </p:cNvSpPr>
                <p:nvPr/>
              </p:nvSpPr>
              <p:spPr bwMode="auto">
                <a:xfrm>
                  <a:off x="1518" y="4520"/>
                  <a:ext cx="35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96" name="Arc 33"/>
                <p:cNvSpPr>
                  <a:spLocks/>
                </p:cNvSpPr>
                <p:nvPr/>
              </p:nvSpPr>
              <p:spPr bwMode="auto">
                <a:xfrm>
                  <a:off x="1518" y="4520"/>
                  <a:ext cx="35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7" name="Oval 34"/>
                <p:cNvSpPr>
                  <a:spLocks noChangeArrowheads="1"/>
                </p:cNvSpPr>
                <p:nvPr/>
              </p:nvSpPr>
              <p:spPr bwMode="auto">
                <a:xfrm>
                  <a:off x="1494" y="4538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98" name="Arc 35"/>
                <p:cNvSpPr>
                  <a:spLocks/>
                </p:cNvSpPr>
                <p:nvPr/>
              </p:nvSpPr>
              <p:spPr bwMode="auto">
                <a:xfrm>
                  <a:off x="1494" y="4538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" name="Oval 36"/>
                <p:cNvSpPr>
                  <a:spLocks noChangeArrowheads="1"/>
                </p:cNvSpPr>
                <p:nvPr/>
              </p:nvSpPr>
              <p:spPr bwMode="auto">
                <a:xfrm>
                  <a:off x="1464" y="4570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00" name="Arc 37"/>
                <p:cNvSpPr>
                  <a:spLocks/>
                </p:cNvSpPr>
                <p:nvPr/>
              </p:nvSpPr>
              <p:spPr bwMode="auto">
                <a:xfrm>
                  <a:off x="1464" y="4570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1" name="Oval 38"/>
                <p:cNvSpPr>
                  <a:spLocks noChangeArrowheads="1"/>
                </p:cNvSpPr>
                <p:nvPr/>
              </p:nvSpPr>
              <p:spPr bwMode="auto">
                <a:xfrm>
                  <a:off x="1606" y="4484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02" name="Arc 39"/>
                <p:cNvSpPr>
                  <a:spLocks/>
                </p:cNvSpPr>
                <p:nvPr/>
              </p:nvSpPr>
              <p:spPr bwMode="auto">
                <a:xfrm>
                  <a:off x="1606" y="4484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3" name="Oval 40"/>
                <p:cNvSpPr>
                  <a:spLocks noChangeArrowheads="1"/>
                </p:cNvSpPr>
                <p:nvPr/>
              </p:nvSpPr>
              <p:spPr bwMode="auto">
                <a:xfrm>
                  <a:off x="1726" y="4402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04" name="Arc 41"/>
                <p:cNvSpPr>
                  <a:spLocks/>
                </p:cNvSpPr>
                <p:nvPr/>
              </p:nvSpPr>
              <p:spPr bwMode="auto">
                <a:xfrm>
                  <a:off x="1726" y="4402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5" name="Oval 42"/>
                <p:cNvSpPr>
                  <a:spLocks noChangeArrowheads="1"/>
                </p:cNvSpPr>
                <p:nvPr/>
              </p:nvSpPr>
              <p:spPr bwMode="auto">
                <a:xfrm>
                  <a:off x="1666" y="4476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06" name="Arc 43"/>
                <p:cNvSpPr>
                  <a:spLocks/>
                </p:cNvSpPr>
                <p:nvPr/>
              </p:nvSpPr>
              <p:spPr bwMode="auto">
                <a:xfrm>
                  <a:off x="1666" y="4476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7" name="Oval 44"/>
                <p:cNvSpPr>
                  <a:spLocks noChangeArrowheads="1"/>
                </p:cNvSpPr>
                <p:nvPr/>
              </p:nvSpPr>
              <p:spPr bwMode="auto">
                <a:xfrm>
                  <a:off x="1756" y="4380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08" name="Arc 45"/>
                <p:cNvSpPr>
                  <a:spLocks/>
                </p:cNvSpPr>
                <p:nvPr/>
              </p:nvSpPr>
              <p:spPr bwMode="auto">
                <a:xfrm>
                  <a:off x="1756" y="4380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9" name="Oval 46"/>
                <p:cNvSpPr>
                  <a:spLocks noChangeArrowheads="1"/>
                </p:cNvSpPr>
                <p:nvPr/>
              </p:nvSpPr>
              <p:spPr bwMode="auto">
                <a:xfrm>
                  <a:off x="2060" y="4298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10" name="Arc 47"/>
                <p:cNvSpPr>
                  <a:spLocks/>
                </p:cNvSpPr>
                <p:nvPr/>
              </p:nvSpPr>
              <p:spPr bwMode="auto">
                <a:xfrm>
                  <a:off x="2060" y="4298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Oval 48"/>
                <p:cNvSpPr>
                  <a:spLocks noChangeArrowheads="1"/>
                </p:cNvSpPr>
                <p:nvPr/>
              </p:nvSpPr>
              <p:spPr bwMode="auto">
                <a:xfrm>
                  <a:off x="2054" y="4128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12" name="Arc 49"/>
                <p:cNvSpPr>
                  <a:spLocks/>
                </p:cNvSpPr>
                <p:nvPr/>
              </p:nvSpPr>
              <p:spPr bwMode="auto">
                <a:xfrm>
                  <a:off x="2054" y="4128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Oval 50"/>
                <p:cNvSpPr>
                  <a:spLocks noChangeArrowheads="1"/>
                </p:cNvSpPr>
                <p:nvPr/>
              </p:nvSpPr>
              <p:spPr bwMode="auto">
                <a:xfrm>
                  <a:off x="1422" y="4552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14" name="Arc 51"/>
                <p:cNvSpPr>
                  <a:spLocks/>
                </p:cNvSpPr>
                <p:nvPr/>
              </p:nvSpPr>
              <p:spPr bwMode="auto">
                <a:xfrm>
                  <a:off x="1422" y="4552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Oval 52"/>
                <p:cNvSpPr>
                  <a:spLocks noChangeArrowheads="1"/>
                </p:cNvSpPr>
                <p:nvPr/>
              </p:nvSpPr>
              <p:spPr bwMode="auto">
                <a:xfrm>
                  <a:off x="1482" y="4528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16" name="Arc 53"/>
                <p:cNvSpPr>
                  <a:spLocks/>
                </p:cNvSpPr>
                <p:nvPr/>
              </p:nvSpPr>
              <p:spPr bwMode="auto">
                <a:xfrm>
                  <a:off x="1482" y="4528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Oval 54"/>
                <p:cNvSpPr>
                  <a:spLocks noChangeArrowheads="1"/>
                </p:cNvSpPr>
                <p:nvPr/>
              </p:nvSpPr>
              <p:spPr bwMode="auto">
                <a:xfrm>
                  <a:off x="1446" y="4516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18" name="Arc 55"/>
                <p:cNvSpPr>
                  <a:spLocks/>
                </p:cNvSpPr>
                <p:nvPr/>
              </p:nvSpPr>
              <p:spPr bwMode="auto">
                <a:xfrm>
                  <a:off x="1446" y="4516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Oval 56"/>
                <p:cNvSpPr>
                  <a:spLocks noChangeArrowheads="1"/>
                </p:cNvSpPr>
                <p:nvPr/>
              </p:nvSpPr>
              <p:spPr bwMode="auto">
                <a:xfrm>
                  <a:off x="1654" y="4382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20" name="Arc 57"/>
                <p:cNvSpPr>
                  <a:spLocks/>
                </p:cNvSpPr>
                <p:nvPr/>
              </p:nvSpPr>
              <p:spPr bwMode="auto">
                <a:xfrm>
                  <a:off x="1654" y="4382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Oval 58"/>
                <p:cNvSpPr>
                  <a:spLocks noChangeArrowheads="1"/>
                </p:cNvSpPr>
                <p:nvPr/>
              </p:nvSpPr>
              <p:spPr bwMode="auto">
                <a:xfrm>
                  <a:off x="1464" y="4520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22" name="Arc 59"/>
                <p:cNvSpPr>
                  <a:spLocks/>
                </p:cNvSpPr>
                <p:nvPr/>
              </p:nvSpPr>
              <p:spPr bwMode="auto">
                <a:xfrm>
                  <a:off x="1464" y="4520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Oval 60"/>
                <p:cNvSpPr>
                  <a:spLocks noChangeArrowheads="1"/>
                </p:cNvSpPr>
                <p:nvPr/>
              </p:nvSpPr>
              <p:spPr bwMode="auto">
                <a:xfrm>
                  <a:off x="1714" y="4352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24" name="Arc 61"/>
                <p:cNvSpPr>
                  <a:spLocks/>
                </p:cNvSpPr>
                <p:nvPr/>
              </p:nvSpPr>
              <p:spPr bwMode="auto">
                <a:xfrm>
                  <a:off x="1714" y="4352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Oval 62"/>
                <p:cNvSpPr>
                  <a:spLocks noChangeArrowheads="1"/>
                </p:cNvSpPr>
                <p:nvPr/>
              </p:nvSpPr>
              <p:spPr bwMode="auto">
                <a:xfrm>
                  <a:off x="1732" y="4396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26" name="Arc 63"/>
                <p:cNvSpPr>
                  <a:spLocks/>
                </p:cNvSpPr>
                <p:nvPr/>
              </p:nvSpPr>
              <p:spPr bwMode="auto">
                <a:xfrm>
                  <a:off x="1732" y="4396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Oval 64"/>
                <p:cNvSpPr>
                  <a:spLocks noChangeArrowheads="1"/>
                </p:cNvSpPr>
                <p:nvPr/>
              </p:nvSpPr>
              <p:spPr bwMode="auto">
                <a:xfrm>
                  <a:off x="2048" y="4212"/>
                  <a:ext cx="34" cy="34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28" name="Arc 65"/>
                <p:cNvSpPr>
                  <a:spLocks/>
                </p:cNvSpPr>
                <p:nvPr/>
              </p:nvSpPr>
              <p:spPr bwMode="auto">
                <a:xfrm>
                  <a:off x="2048" y="4212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Oval 66"/>
                <p:cNvSpPr>
                  <a:spLocks noChangeArrowheads="1"/>
                </p:cNvSpPr>
                <p:nvPr/>
              </p:nvSpPr>
              <p:spPr bwMode="auto">
                <a:xfrm>
                  <a:off x="1774" y="4220"/>
                  <a:ext cx="34" cy="35"/>
                </a:xfrm>
                <a:prstGeom prst="ellipse">
                  <a:avLst/>
                </a:prstGeom>
                <a:solidFill>
                  <a:srgbClr val="000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30" name="Arc 67"/>
                <p:cNvSpPr>
                  <a:spLocks/>
                </p:cNvSpPr>
                <p:nvPr/>
              </p:nvSpPr>
              <p:spPr bwMode="auto">
                <a:xfrm>
                  <a:off x="1774" y="4220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D4"/>
                </a:solidFill>
                <a:ln w="3175">
                  <a:solidFill>
                    <a:srgbClr val="0000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Oval 68"/>
                <p:cNvSpPr>
                  <a:spLocks noChangeArrowheads="1"/>
                </p:cNvSpPr>
                <p:nvPr/>
              </p:nvSpPr>
              <p:spPr bwMode="auto">
                <a:xfrm>
                  <a:off x="1482" y="4488"/>
                  <a:ext cx="34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32" name="Arc 69"/>
                <p:cNvSpPr>
                  <a:spLocks/>
                </p:cNvSpPr>
                <p:nvPr/>
              </p:nvSpPr>
              <p:spPr bwMode="auto">
                <a:xfrm>
                  <a:off x="1482" y="4488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Oval 70"/>
                <p:cNvSpPr>
                  <a:spLocks noChangeArrowheads="1"/>
                </p:cNvSpPr>
                <p:nvPr/>
              </p:nvSpPr>
              <p:spPr bwMode="auto">
                <a:xfrm>
                  <a:off x="1660" y="4302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34" name="Arc 71"/>
                <p:cNvSpPr>
                  <a:spLocks/>
                </p:cNvSpPr>
                <p:nvPr/>
              </p:nvSpPr>
              <p:spPr bwMode="auto">
                <a:xfrm>
                  <a:off x="1660" y="4302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Oval 72"/>
                <p:cNvSpPr>
                  <a:spLocks noChangeArrowheads="1"/>
                </p:cNvSpPr>
                <p:nvPr/>
              </p:nvSpPr>
              <p:spPr bwMode="auto">
                <a:xfrm>
                  <a:off x="1512" y="4420"/>
                  <a:ext cx="34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36" name="Arc 73"/>
                <p:cNvSpPr>
                  <a:spLocks/>
                </p:cNvSpPr>
                <p:nvPr/>
              </p:nvSpPr>
              <p:spPr bwMode="auto">
                <a:xfrm>
                  <a:off x="1512" y="4420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Oval 74"/>
                <p:cNvSpPr>
                  <a:spLocks noChangeArrowheads="1"/>
                </p:cNvSpPr>
                <p:nvPr/>
              </p:nvSpPr>
              <p:spPr bwMode="auto">
                <a:xfrm>
                  <a:off x="1494" y="4456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38" name="Arc 75"/>
                <p:cNvSpPr>
                  <a:spLocks/>
                </p:cNvSpPr>
                <p:nvPr/>
              </p:nvSpPr>
              <p:spPr bwMode="auto">
                <a:xfrm>
                  <a:off x="1494" y="4456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Oval 76"/>
                <p:cNvSpPr>
                  <a:spLocks noChangeArrowheads="1"/>
                </p:cNvSpPr>
                <p:nvPr/>
              </p:nvSpPr>
              <p:spPr bwMode="auto">
                <a:xfrm>
                  <a:off x="1654" y="4370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40" name="Arc 77"/>
                <p:cNvSpPr>
                  <a:spLocks/>
                </p:cNvSpPr>
                <p:nvPr/>
              </p:nvSpPr>
              <p:spPr bwMode="auto">
                <a:xfrm>
                  <a:off x="1654" y="4370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Oval 78"/>
                <p:cNvSpPr>
                  <a:spLocks noChangeArrowheads="1"/>
                </p:cNvSpPr>
                <p:nvPr/>
              </p:nvSpPr>
              <p:spPr bwMode="auto">
                <a:xfrm>
                  <a:off x="1642" y="4358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42" name="Arc 79"/>
                <p:cNvSpPr>
                  <a:spLocks/>
                </p:cNvSpPr>
                <p:nvPr/>
              </p:nvSpPr>
              <p:spPr bwMode="auto">
                <a:xfrm>
                  <a:off x="1642" y="4358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Oval 80"/>
                <p:cNvSpPr>
                  <a:spLocks noChangeArrowheads="1"/>
                </p:cNvSpPr>
                <p:nvPr/>
              </p:nvSpPr>
              <p:spPr bwMode="auto">
                <a:xfrm>
                  <a:off x="2006" y="3958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44" name="Arc 81"/>
                <p:cNvSpPr>
                  <a:spLocks/>
                </p:cNvSpPr>
                <p:nvPr/>
              </p:nvSpPr>
              <p:spPr bwMode="auto">
                <a:xfrm>
                  <a:off x="2006" y="3958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Oval 82"/>
                <p:cNvSpPr>
                  <a:spLocks noChangeArrowheads="1"/>
                </p:cNvSpPr>
                <p:nvPr/>
              </p:nvSpPr>
              <p:spPr bwMode="auto">
                <a:xfrm>
                  <a:off x="2090" y="4008"/>
                  <a:ext cx="34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46" name="Arc 83"/>
                <p:cNvSpPr>
                  <a:spLocks/>
                </p:cNvSpPr>
                <p:nvPr/>
              </p:nvSpPr>
              <p:spPr bwMode="auto">
                <a:xfrm>
                  <a:off x="2090" y="4008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Oval 84"/>
                <p:cNvSpPr>
                  <a:spLocks noChangeArrowheads="1"/>
                </p:cNvSpPr>
                <p:nvPr/>
              </p:nvSpPr>
              <p:spPr bwMode="auto">
                <a:xfrm>
                  <a:off x="1548" y="4394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48" name="Arc 85"/>
                <p:cNvSpPr>
                  <a:spLocks/>
                </p:cNvSpPr>
                <p:nvPr/>
              </p:nvSpPr>
              <p:spPr bwMode="auto">
                <a:xfrm>
                  <a:off x="1548" y="4394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Oval 86"/>
                <p:cNvSpPr>
                  <a:spLocks noChangeArrowheads="1"/>
                </p:cNvSpPr>
                <p:nvPr/>
              </p:nvSpPr>
              <p:spPr bwMode="auto">
                <a:xfrm>
                  <a:off x="1506" y="4368"/>
                  <a:ext cx="35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50" name="Arc 87"/>
                <p:cNvSpPr>
                  <a:spLocks/>
                </p:cNvSpPr>
                <p:nvPr/>
              </p:nvSpPr>
              <p:spPr bwMode="auto">
                <a:xfrm>
                  <a:off x="1506" y="4368"/>
                  <a:ext cx="35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175" y="37541"/>
                      </a:moveTo>
                    </a:path>
                    <a:path w="43200" h="43200" stroke="0" extrusionOk="0">
                      <a:moveTo>
                        <a:pt x="36175" y="37541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Oval 88"/>
                <p:cNvSpPr>
                  <a:spLocks noChangeArrowheads="1"/>
                </p:cNvSpPr>
                <p:nvPr/>
              </p:nvSpPr>
              <p:spPr bwMode="auto">
                <a:xfrm>
                  <a:off x="1542" y="4336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52" name="Arc 89"/>
                <p:cNvSpPr>
                  <a:spLocks/>
                </p:cNvSpPr>
                <p:nvPr/>
              </p:nvSpPr>
              <p:spPr bwMode="auto">
                <a:xfrm>
                  <a:off x="1542" y="4336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Oval 90"/>
                <p:cNvSpPr>
                  <a:spLocks noChangeArrowheads="1"/>
                </p:cNvSpPr>
                <p:nvPr/>
              </p:nvSpPr>
              <p:spPr bwMode="auto">
                <a:xfrm>
                  <a:off x="1500" y="4468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54" name="Arc 91"/>
                <p:cNvSpPr>
                  <a:spLocks/>
                </p:cNvSpPr>
                <p:nvPr/>
              </p:nvSpPr>
              <p:spPr bwMode="auto">
                <a:xfrm>
                  <a:off x="1500" y="4468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5" name="Oval 92"/>
                <p:cNvSpPr>
                  <a:spLocks noChangeArrowheads="1"/>
                </p:cNvSpPr>
                <p:nvPr/>
              </p:nvSpPr>
              <p:spPr bwMode="auto">
                <a:xfrm>
                  <a:off x="1558" y="4430"/>
                  <a:ext cx="34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56" name="Arc 93"/>
                <p:cNvSpPr>
                  <a:spLocks/>
                </p:cNvSpPr>
                <p:nvPr/>
              </p:nvSpPr>
              <p:spPr bwMode="auto">
                <a:xfrm>
                  <a:off x="1558" y="4430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7" name="Oval 94"/>
                <p:cNvSpPr>
                  <a:spLocks noChangeArrowheads="1"/>
                </p:cNvSpPr>
                <p:nvPr/>
              </p:nvSpPr>
              <p:spPr bwMode="auto">
                <a:xfrm>
                  <a:off x="1654" y="4296"/>
                  <a:ext cx="34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58" name="Arc 95"/>
                <p:cNvSpPr>
                  <a:spLocks/>
                </p:cNvSpPr>
                <p:nvPr/>
              </p:nvSpPr>
              <p:spPr bwMode="auto">
                <a:xfrm>
                  <a:off x="1654" y="4296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9" name="Oval 96"/>
                <p:cNvSpPr>
                  <a:spLocks noChangeArrowheads="1"/>
                </p:cNvSpPr>
                <p:nvPr/>
              </p:nvSpPr>
              <p:spPr bwMode="auto">
                <a:xfrm>
                  <a:off x="1832" y="4124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60" name="Arc 97"/>
                <p:cNvSpPr>
                  <a:spLocks/>
                </p:cNvSpPr>
                <p:nvPr/>
              </p:nvSpPr>
              <p:spPr bwMode="auto">
                <a:xfrm>
                  <a:off x="1832" y="4124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Oval 98"/>
                <p:cNvSpPr>
                  <a:spLocks noChangeArrowheads="1"/>
                </p:cNvSpPr>
                <p:nvPr/>
              </p:nvSpPr>
              <p:spPr bwMode="auto">
                <a:xfrm>
                  <a:off x="1952" y="3768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62" name="Arc 99"/>
                <p:cNvSpPr>
                  <a:spLocks/>
                </p:cNvSpPr>
                <p:nvPr/>
              </p:nvSpPr>
              <p:spPr bwMode="auto">
                <a:xfrm>
                  <a:off x="1952" y="3768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3" name="Oval 100"/>
                <p:cNvSpPr>
                  <a:spLocks noChangeArrowheads="1"/>
                </p:cNvSpPr>
                <p:nvPr/>
              </p:nvSpPr>
              <p:spPr bwMode="auto">
                <a:xfrm>
                  <a:off x="2042" y="3850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64" name="Arc 101"/>
                <p:cNvSpPr>
                  <a:spLocks/>
                </p:cNvSpPr>
                <p:nvPr/>
              </p:nvSpPr>
              <p:spPr bwMode="auto">
                <a:xfrm>
                  <a:off x="2042" y="3850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5" name="Oval 102"/>
                <p:cNvSpPr>
                  <a:spLocks noChangeArrowheads="1"/>
                </p:cNvSpPr>
                <p:nvPr/>
              </p:nvSpPr>
              <p:spPr bwMode="auto">
                <a:xfrm>
                  <a:off x="1750" y="4388"/>
                  <a:ext cx="34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66" name="Arc 103"/>
                <p:cNvSpPr>
                  <a:spLocks/>
                </p:cNvSpPr>
                <p:nvPr/>
              </p:nvSpPr>
              <p:spPr bwMode="auto">
                <a:xfrm>
                  <a:off x="1750" y="4388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7" name="Oval 104"/>
                <p:cNvSpPr>
                  <a:spLocks noChangeArrowheads="1"/>
                </p:cNvSpPr>
                <p:nvPr/>
              </p:nvSpPr>
              <p:spPr bwMode="auto">
                <a:xfrm>
                  <a:off x="1594" y="4426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68" name="Arc 105"/>
                <p:cNvSpPr>
                  <a:spLocks/>
                </p:cNvSpPr>
                <p:nvPr/>
              </p:nvSpPr>
              <p:spPr bwMode="auto">
                <a:xfrm>
                  <a:off x="1594" y="4426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9" name="Oval 106"/>
                <p:cNvSpPr>
                  <a:spLocks noChangeArrowheads="1"/>
                </p:cNvSpPr>
                <p:nvPr/>
              </p:nvSpPr>
              <p:spPr bwMode="auto">
                <a:xfrm>
                  <a:off x="1530" y="4504"/>
                  <a:ext cx="35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70" name="Arc 107"/>
                <p:cNvSpPr>
                  <a:spLocks/>
                </p:cNvSpPr>
                <p:nvPr/>
              </p:nvSpPr>
              <p:spPr bwMode="auto">
                <a:xfrm>
                  <a:off x="1530" y="4504"/>
                  <a:ext cx="35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175" y="37541"/>
                      </a:moveTo>
                    </a:path>
                    <a:path w="43200" h="43200" stroke="0" extrusionOk="0">
                      <a:moveTo>
                        <a:pt x="36175" y="37541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1" name="Oval 108"/>
                <p:cNvSpPr>
                  <a:spLocks noChangeArrowheads="1"/>
                </p:cNvSpPr>
                <p:nvPr/>
              </p:nvSpPr>
              <p:spPr bwMode="auto">
                <a:xfrm>
                  <a:off x="1464" y="4502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72" name="Arc 109"/>
                <p:cNvSpPr>
                  <a:spLocks/>
                </p:cNvSpPr>
                <p:nvPr/>
              </p:nvSpPr>
              <p:spPr bwMode="auto">
                <a:xfrm>
                  <a:off x="1464" y="4502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3" name="Oval 110"/>
                <p:cNvSpPr>
                  <a:spLocks noChangeArrowheads="1"/>
                </p:cNvSpPr>
                <p:nvPr/>
              </p:nvSpPr>
              <p:spPr bwMode="auto">
                <a:xfrm>
                  <a:off x="1570" y="4404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74" name="Arc 111"/>
                <p:cNvSpPr>
                  <a:spLocks/>
                </p:cNvSpPr>
                <p:nvPr/>
              </p:nvSpPr>
              <p:spPr bwMode="auto">
                <a:xfrm>
                  <a:off x="1570" y="4404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5" name="Oval 112"/>
                <p:cNvSpPr>
                  <a:spLocks noChangeArrowheads="1"/>
                </p:cNvSpPr>
                <p:nvPr/>
              </p:nvSpPr>
              <p:spPr bwMode="auto">
                <a:xfrm>
                  <a:off x="1554" y="4466"/>
                  <a:ext cx="34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76" name="Arc 113"/>
                <p:cNvSpPr>
                  <a:spLocks/>
                </p:cNvSpPr>
                <p:nvPr/>
              </p:nvSpPr>
              <p:spPr bwMode="auto">
                <a:xfrm>
                  <a:off x="1554" y="4466"/>
                  <a:ext cx="34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7541" y="36175"/>
                      </a:moveTo>
                    </a:path>
                    <a:path w="43200" h="43200" stroke="0" extrusionOk="0">
                      <a:moveTo>
                        <a:pt x="37541" y="36175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7" name="Oval 114"/>
                <p:cNvSpPr>
                  <a:spLocks noChangeArrowheads="1"/>
                </p:cNvSpPr>
                <p:nvPr/>
              </p:nvSpPr>
              <p:spPr bwMode="auto">
                <a:xfrm>
                  <a:off x="1678" y="4378"/>
                  <a:ext cx="35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78" name="Arc 115"/>
                <p:cNvSpPr>
                  <a:spLocks/>
                </p:cNvSpPr>
                <p:nvPr/>
              </p:nvSpPr>
              <p:spPr bwMode="auto">
                <a:xfrm>
                  <a:off x="1678" y="4378"/>
                  <a:ext cx="35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175" y="37541"/>
                      </a:moveTo>
                    </a:path>
                    <a:path w="43200" h="43200" stroke="0" extrusionOk="0">
                      <a:moveTo>
                        <a:pt x="36175" y="37541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9" name="Oval 116"/>
                <p:cNvSpPr>
                  <a:spLocks noChangeArrowheads="1"/>
                </p:cNvSpPr>
                <p:nvPr/>
              </p:nvSpPr>
              <p:spPr bwMode="auto">
                <a:xfrm>
                  <a:off x="1780" y="4334"/>
                  <a:ext cx="34" cy="34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80" name="Arc 117"/>
                <p:cNvSpPr>
                  <a:spLocks/>
                </p:cNvSpPr>
                <p:nvPr/>
              </p:nvSpPr>
              <p:spPr bwMode="auto">
                <a:xfrm>
                  <a:off x="1780" y="4334"/>
                  <a:ext cx="34" cy="34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1" name="Oval 118"/>
                <p:cNvSpPr>
                  <a:spLocks noChangeArrowheads="1"/>
                </p:cNvSpPr>
                <p:nvPr/>
              </p:nvSpPr>
              <p:spPr bwMode="auto">
                <a:xfrm>
                  <a:off x="1804" y="4154"/>
                  <a:ext cx="35" cy="35"/>
                </a:xfrm>
                <a:prstGeom prst="ellipse">
                  <a:avLst/>
                </a:prstGeom>
                <a:solidFill>
                  <a:srgbClr val="DD08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82" name="Arc 119"/>
                <p:cNvSpPr>
                  <a:spLocks/>
                </p:cNvSpPr>
                <p:nvPr/>
              </p:nvSpPr>
              <p:spPr bwMode="auto">
                <a:xfrm>
                  <a:off x="1804" y="4154"/>
                  <a:ext cx="35" cy="35"/>
                </a:xfrm>
                <a:custGeom>
                  <a:avLst/>
                  <a:gdLst>
                    <a:gd name="T0" fmla="*/ 0 w 43200"/>
                    <a:gd name="T1" fmla="*/ 0 h 43200"/>
                    <a:gd name="T2" fmla="*/ 0 w 43200"/>
                    <a:gd name="T3" fmla="*/ 0 h 43200"/>
                    <a:gd name="T4" fmla="*/ 0 w 4320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36873" y="36873"/>
                      </a:moveTo>
                    </a:path>
                    <a:path w="43200" h="43200" stroke="0" extrusionOk="0">
                      <a:moveTo>
                        <a:pt x="36873" y="36873"/>
                      </a:move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D0806"/>
                </a:solidFill>
                <a:ln w="3175">
                  <a:solidFill>
                    <a:srgbClr val="DD08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0"/>
              <p:cNvGrpSpPr>
                <a:grpSpLocks/>
              </p:cNvGrpSpPr>
              <p:nvPr/>
            </p:nvGrpSpPr>
            <p:grpSpPr bwMode="auto">
              <a:xfrm>
                <a:off x="1056" y="2352"/>
                <a:ext cx="1788" cy="1155"/>
                <a:chOff x="1008" y="3648"/>
                <a:chExt cx="1788" cy="1155"/>
              </a:xfrm>
            </p:grpSpPr>
            <p:sp>
              <p:nvSpPr>
                <p:cNvPr id="8224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08" y="3648"/>
                  <a:ext cx="1788" cy="11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6" name="Group 122"/>
                <p:cNvGrpSpPr>
                  <a:grpSpLocks/>
                </p:cNvGrpSpPr>
                <p:nvPr/>
              </p:nvGrpSpPr>
              <p:grpSpPr bwMode="auto">
                <a:xfrm>
                  <a:off x="1008" y="3648"/>
                  <a:ext cx="1788" cy="52"/>
                  <a:chOff x="1356" y="2626"/>
                  <a:chExt cx="1788" cy="40"/>
                </a:xfrm>
              </p:grpSpPr>
              <p:sp>
                <p:nvSpPr>
                  <p:cNvPr id="8265" name="Freeform 123"/>
                  <p:cNvSpPr>
                    <a:spLocks/>
                  </p:cNvSpPr>
                  <p:nvPr/>
                </p:nvSpPr>
                <p:spPr bwMode="auto">
                  <a:xfrm>
                    <a:off x="1356" y="2626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0" y="0"/>
                        </a:moveTo>
                        <a:lnTo>
                          <a:pt x="62" y="0"/>
                        </a:lnTo>
                        <a:lnTo>
                          <a:pt x="67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6" name="Freeform 124"/>
                  <p:cNvSpPr>
                    <a:spLocks/>
                  </p:cNvSpPr>
                  <p:nvPr/>
                </p:nvSpPr>
                <p:spPr bwMode="auto">
                  <a:xfrm>
                    <a:off x="1356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Freeform 125"/>
                  <p:cNvSpPr>
                    <a:spLocks/>
                  </p:cNvSpPr>
                  <p:nvPr/>
                </p:nvSpPr>
                <p:spPr bwMode="auto">
                  <a:xfrm>
                    <a:off x="1952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Freeform 126"/>
                  <p:cNvSpPr>
                    <a:spLocks/>
                  </p:cNvSpPr>
                  <p:nvPr/>
                </p:nvSpPr>
                <p:spPr bwMode="auto">
                  <a:xfrm>
                    <a:off x="2548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9" name="Freeform 127"/>
                  <p:cNvSpPr>
                    <a:spLocks/>
                  </p:cNvSpPr>
                  <p:nvPr/>
                </p:nvSpPr>
                <p:spPr bwMode="auto">
                  <a:xfrm>
                    <a:off x="1654" y="2626"/>
                    <a:ext cx="1" cy="22"/>
                  </a:xfrm>
                  <a:custGeom>
                    <a:avLst/>
                    <a:gdLst>
                      <a:gd name="T0" fmla="*/ 0 w 1"/>
                      <a:gd name="T1" fmla="*/ 0 h 46"/>
                      <a:gd name="T2" fmla="*/ 0 w 1"/>
                      <a:gd name="T3" fmla="*/ 0 h 46"/>
                      <a:gd name="T4" fmla="*/ 0 w 1"/>
                      <a:gd name="T5" fmla="*/ 0 h 4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"/>
                      <a:gd name="T11" fmla="*/ 1 w 1"/>
                      <a:gd name="T12" fmla="*/ 46 h 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0" name="Freeform 128"/>
                  <p:cNvSpPr>
                    <a:spLocks/>
                  </p:cNvSpPr>
                  <p:nvPr/>
                </p:nvSpPr>
                <p:spPr bwMode="auto">
                  <a:xfrm>
                    <a:off x="2250" y="2626"/>
                    <a:ext cx="1" cy="22"/>
                  </a:xfrm>
                  <a:custGeom>
                    <a:avLst/>
                    <a:gdLst>
                      <a:gd name="T0" fmla="*/ 0 w 1"/>
                      <a:gd name="T1" fmla="*/ 0 h 46"/>
                      <a:gd name="T2" fmla="*/ 0 w 1"/>
                      <a:gd name="T3" fmla="*/ 0 h 46"/>
                      <a:gd name="T4" fmla="*/ 0 w 1"/>
                      <a:gd name="T5" fmla="*/ 0 h 4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"/>
                      <a:gd name="T11" fmla="*/ 1 w 1"/>
                      <a:gd name="T12" fmla="*/ 46 h 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1" name="Freeform 129"/>
                  <p:cNvSpPr>
                    <a:spLocks/>
                  </p:cNvSpPr>
                  <p:nvPr/>
                </p:nvSpPr>
                <p:spPr bwMode="auto">
                  <a:xfrm>
                    <a:off x="2844" y="2626"/>
                    <a:ext cx="1" cy="22"/>
                  </a:xfrm>
                  <a:custGeom>
                    <a:avLst/>
                    <a:gdLst>
                      <a:gd name="T0" fmla="*/ 0 w 1"/>
                      <a:gd name="T1" fmla="*/ 0 h 46"/>
                      <a:gd name="T2" fmla="*/ 0 w 1"/>
                      <a:gd name="T3" fmla="*/ 0 h 46"/>
                      <a:gd name="T4" fmla="*/ 0 w 1"/>
                      <a:gd name="T5" fmla="*/ 0 h 4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"/>
                      <a:gd name="T11" fmla="*/ 1 w 1"/>
                      <a:gd name="T12" fmla="*/ 46 h 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2" name="Freeform 130"/>
                  <p:cNvSpPr>
                    <a:spLocks/>
                  </p:cNvSpPr>
                  <p:nvPr/>
                </p:nvSpPr>
                <p:spPr bwMode="auto">
                  <a:xfrm>
                    <a:off x="1356" y="2626"/>
                    <a:ext cx="1788" cy="1"/>
                  </a:xfrm>
                  <a:custGeom>
                    <a:avLst/>
                    <a:gdLst>
                      <a:gd name="T0" fmla="*/ 0 w 3732"/>
                      <a:gd name="T1" fmla="*/ 0 h 1"/>
                      <a:gd name="T2" fmla="*/ 22 w 3732"/>
                      <a:gd name="T3" fmla="*/ 0 h 1"/>
                      <a:gd name="T4" fmla="*/ 22 w 373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732"/>
                      <a:gd name="T10" fmla="*/ 0 h 1"/>
                      <a:gd name="T11" fmla="*/ 3732 w 373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2" h="1">
                        <a:moveTo>
                          <a:pt x="0" y="0"/>
                        </a:moveTo>
                        <a:lnTo>
                          <a:pt x="3728" y="0"/>
                        </a:lnTo>
                        <a:lnTo>
                          <a:pt x="3732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31"/>
                <p:cNvGrpSpPr>
                  <a:grpSpLocks/>
                </p:cNvGrpSpPr>
                <p:nvPr/>
              </p:nvGrpSpPr>
              <p:grpSpPr bwMode="auto">
                <a:xfrm flipV="1">
                  <a:off x="1008" y="4750"/>
                  <a:ext cx="1788" cy="52"/>
                  <a:chOff x="1356" y="2626"/>
                  <a:chExt cx="1788" cy="40"/>
                </a:xfrm>
              </p:grpSpPr>
              <p:sp>
                <p:nvSpPr>
                  <p:cNvPr id="8257" name="Freeform 132"/>
                  <p:cNvSpPr>
                    <a:spLocks/>
                  </p:cNvSpPr>
                  <p:nvPr/>
                </p:nvSpPr>
                <p:spPr bwMode="auto">
                  <a:xfrm>
                    <a:off x="1356" y="2626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0" y="0"/>
                        </a:moveTo>
                        <a:lnTo>
                          <a:pt x="62" y="0"/>
                        </a:lnTo>
                        <a:lnTo>
                          <a:pt x="67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Freeform 133"/>
                  <p:cNvSpPr>
                    <a:spLocks/>
                  </p:cNvSpPr>
                  <p:nvPr/>
                </p:nvSpPr>
                <p:spPr bwMode="auto">
                  <a:xfrm>
                    <a:off x="1356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Freeform 134"/>
                  <p:cNvSpPr>
                    <a:spLocks/>
                  </p:cNvSpPr>
                  <p:nvPr/>
                </p:nvSpPr>
                <p:spPr bwMode="auto">
                  <a:xfrm>
                    <a:off x="1952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Freeform 135"/>
                  <p:cNvSpPr>
                    <a:spLocks/>
                  </p:cNvSpPr>
                  <p:nvPr/>
                </p:nvSpPr>
                <p:spPr bwMode="auto">
                  <a:xfrm>
                    <a:off x="2548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Freeform 136"/>
                  <p:cNvSpPr>
                    <a:spLocks/>
                  </p:cNvSpPr>
                  <p:nvPr/>
                </p:nvSpPr>
                <p:spPr bwMode="auto">
                  <a:xfrm>
                    <a:off x="1654" y="2626"/>
                    <a:ext cx="1" cy="22"/>
                  </a:xfrm>
                  <a:custGeom>
                    <a:avLst/>
                    <a:gdLst>
                      <a:gd name="T0" fmla="*/ 0 w 1"/>
                      <a:gd name="T1" fmla="*/ 0 h 46"/>
                      <a:gd name="T2" fmla="*/ 0 w 1"/>
                      <a:gd name="T3" fmla="*/ 0 h 46"/>
                      <a:gd name="T4" fmla="*/ 0 w 1"/>
                      <a:gd name="T5" fmla="*/ 0 h 4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"/>
                      <a:gd name="T11" fmla="*/ 1 w 1"/>
                      <a:gd name="T12" fmla="*/ 46 h 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2" name="Freeform 137"/>
                  <p:cNvSpPr>
                    <a:spLocks/>
                  </p:cNvSpPr>
                  <p:nvPr/>
                </p:nvSpPr>
                <p:spPr bwMode="auto">
                  <a:xfrm>
                    <a:off x="2250" y="2626"/>
                    <a:ext cx="1" cy="22"/>
                  </a:xfrm>
                  <a:custGeom>
                    <a:avLst/>
                    <a:gdLst>
                      <a:gd name="T0" fmla="*/ 0 w 1"/>
                      <a:gd name="T1" fmla="*/ 0 h 46"/>
                      <a:gd name="T2" fmla="*/ 0 w 1"/>
                      <a:gd name="T3" fmla="*/ 0 h 46"/>
                      <a:gd name="T4" fmla="*/ 0 w 1"/>
                      <a:gd name="T5" fmla="*/ 0 h 4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"/>
                      <a:gd name="T11" fmla="*/ 1 w 1"/>
                      <a:gd name="T12" fmla="*/ 46 h 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3" name="Freeform 138"/>
                  <p:cNvSpPr>
                    <a:spLocks/>
                  </p:cNvSpPr>
                  <p:nvPr/>
                </p:nvSpPr>
                <p:spPr bwMode="auto">
                  <a:xfrm>
                    <a:off x="2844" y="2626"/>
                    <a:ext cx="1" cy="22"/>
                  </a:xfrm>
                  <a:custGeom>
                    <a:avLst/>
                    <a:gdLst>
                      <a:gd name="T0" fmla="*/ 0 w 1"/>
                      <a:gd name="T1" fmla="*/ 0 h 46"/>
                      <a:gd name="T2" fmla="*/ 0 w 1"/>
                      <a:gd name="T3" fmla="*/ 0 h 46"/>
                      <a:gd name="T4" fmla="*/ 0 w 1"/>
                      <a:gd name="T5" fmla="*/ 0 h 46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46"/>
                      <a:gd name="T11" fmla="*/ 1 w 1"/>
                      <a:gd name="T12" fmla="*/ 46 h 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4" name="Freeform 139"/>
                  <p:cNvSpPr>
                    <a:spLocks/>
                  </p:cNvSpPr>
                  <p:nvPr/>
                </p:nvSpPr>
                <p:spPr bwMode="auto">
                  <a:xfrm>
                    <a:off x="1356" y="2626"/>
                    <a:ext cx="1788" cy="1"/>
                  </a:xfrm>
                  <a:custGeom>
                    <a:avLst/>
                    <a:gdLst>
                      <a:gd name="T0" fmla="*/ 0 w 3732"/>
                      <a:gd name="T1" fmla="*/ 0 h 1"/>
                      <a:gd name="T2" fmla="*/ 22 w 3732"/>
                      <a:gd name="T3" fmla="*/ 0 h 1"/>
                      <a:gd name="T4" fmla="*/ 22 w 3732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732"/>
                      <a:gd name="T10" fmla="*/ 0 h 1"/>
                      <a:gd name="T11" fmla="*/ 3732 w 3732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32" h="1">
                        <a:moveTo>
                          <a:pt x="0" y="0"/>
                        </a:moveTo>
                        <a:lnTo>
                          <a:pt x="3728" y="0"/>
                        </a:lnTo>
                        <a:lnTo>
                          <a:pt x="3732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140"/>
                <p:cNvGrpSpPr>
                  <a:grpSpLocks/>
                </p:cNvGrpSpPr>
                <p:nvPr/>
              </p:nvGrpSpPr>
              <p:grpSpPr bwMode="auto">
                <a:xfrm>
                  <a:off x="2748" y="3648"/>
                  <a:ext cx="47" cy="1155"/>
                  <a:chOff x="3110" y="2624"/>
                  <a:chExt cx="33" cy="1155"/>
                </a:xfrm>
              </p:grpSpPr>
              <p:sp>
                <p:nvSpPr>
                  <p:cNvPr id="8243" name="Freeform 141"/>
                  <p:cNvSpPr>
                    <a:spLocks/>
                  </p:cNvSpPr>
                  <p:nvPr/>
                </p:nvSpPr>
                <p:spPr bwMode="auto">
                  <a:xfrm>
                    <a:off x="3110" y="377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Freeform 142"/>
                  <p:cNvSpPr>
                    <a:spLocks/>
                  </p:cNvSpPr>
                  <p:nvPr/>
                </p:nvSpPr>
                <p:spPr bwMode="auto">
                  <a:xfrm>
                    <a:off x="3110" y="354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5" name="Freeform 143"/>
                  <p:cNvSpPr>
                    <a:spLocks/>
                  </p:cNvSpPr>
                  <p:nvPr/>
                </p:nvSpPr>
                <p:spPr bwMode="auto">
                  <a:xfrm>
                    <a:off x="3110" y="331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6" name="Freeform 144"/>
                  <p:cNvSpPr>
                    <a:spLocks/>
                  </p:cNvSpPr>
                  <p:nvPr/>
                </p:nvSpPr>
                <p:spPr bwMode="auto">
                  <a:xfrm>
                    <a:off x="3110" y="308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7" name="Freeform 145"/>
                  <p:cNvSpPr>
                    <a:spLocks/>
                  </p:cNvSpPr>
                  <p:nvPr/>
                </p:nvSpPr>
                <p:spPr bwMode="auto">
                  <a:xfrm>
                    <a:off x="3110" y="285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Freeform 146"/>
                  <p:cNvSpPr>
                    <a:spLocks/>
                  </p:cNvSpPr>
                  <p:nvPr/>
                </p:nvSpPr>
                <p:spPr bwMode="auto">
                  <a:xfrm>
                    <a:off x="3110" y="2626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Freeform 147"/>
                  <p:cNvSpPr>
                    <a:spLocks/>
                  </p:cNvSpPr>
                  <p:nvPr/>
                </p:nvSpPr>
                <p:spPr bwMode="auto">
                  <a:xfrm>
                    <a:off x="3125" y="366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Freeform 148"/>
                  <p:cNvSpPr>
                    <a:spLocks/>
                  </p:cNvSpPr>
                  <p:nvPr/>
                </p:nvSpPr>
                <p:spPr bwMode="auto">
                  <a:xfrm>
                    <a:off x="3125" y="343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Freeform 149"/>
                  <p:cNvSpPr>
                    <a:spLocks/>
                  </p:cNvSpPr>
                  <p:nvPr/>
                </p:nvSpPr>
                <p:spPr bwMode="auto">
                  <a:xfrm>
                    <a:off x="3125" y="320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Freeform 150"/>
                  <p:cNvSpPr>
                    <a:spLocks/>
                  </p:cNvSpPr>
                  <p:nvPr/>
                </p:nvSpPr>
                <p:spPr bwMode="auto">
                  <a:xfrm>
                    <a:off x="3125" y="297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3" name="Freeform 151"/>
                  <p:cNvSpPr>
                    <a:spLocks/>
                  </p:cNvSpPr>
                  <p:nvPr/>
                </p:nvSpPr>
                <p:spPr bwMode="auto">
                  <a:xfrm>
                    <a:off x="3125" y="274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4" name="Freeform 152"/>
                  <p:cNvSpPr>
                    <a:spLocks/>
                  </p:cNvSpPr>
                  <p:nvPr/>
                </p:nvSpPr>
                <p:spPr bwMode="auto">
                  <a:xfrm>
                    <a:off x="3142" y="3738"/>
                    <a:ext cx="1" cy="40"/>
                  </a:xfrm>
                  <a:custGeom>
                    <a:avLst/>
                    <a:gdLst>
                      <a:gd name="T0" fmla="*/ 0 w 1"/>
                      <a:gd name="T1" fmla="*/ 0 h 84"/>
                      <a:gd name="T2" fmla="*/ 0 w 1"/>
                      <a:gd name="T3" fmla="*/ 0 h 84"/>
                      <a:gd name="T4" fmla="*/ 0 w 1"/>
                      <a:gd name="T5" fmla="*/ 0 h 8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4"/>
                      <a:gd name="T11" fmla="*/ 1 w 1"/>
                      <a:gd name="T12" fmla="*/ 84 h 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4">
                        <a:moveTo>
                          <a:pt x="0" y="8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Freeform 153"/>
                  <p:cNvSpPr>
                    <a:spLocks/>
                  </p:cNvSpPr>
                  <p:nvPr/>
                </p:nvSpPr>
                <p:spPr bwMode="auto">
                  <a:xfrm>
                    <a:off x="3142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Freeform 154"/>
                  <p:cNvSpPr>
                    <a:spLocks/>
                  </p:cNvSpPr>
                  <p:nvPr/>
                </p:nvSpPr>
                <p:spPr bwMode="auto">
                  <a:xfrm>
                    <a:off x="3142" y="2624"/>
                    <a:ext cx="1" cy="1154"/>
                  </a:xfrm>
                  <a:custGeom>
                    <a:avLst/>
                    <a:gdLst>
                      <a:gd name="T0" fmla="*/ 0 w 1"/>
                      <a:gd name="T1" fmla="*/ 14 h 2412"/>
                      <a:gd name="T2" fmla="*/ 0 w 1"/>
                      <a:gd name="T3" fmla="*/ 0 h 2412"/>
                      <a:gd name="T4" fmla="*/ 0 w 1"/>
                      <a:gd name="T5" fmla="*/ 0 h 2412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412"/>
                      <a:gd name="T11" fmla="*/ 1 w 1"/>
                      <a:gd name="T12" fmla="*/ 2412 h 24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412">
                        <a:moveTo>
                          <a:pt x="0" y="2412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55"/>
                <p:cNvGrpSpPr>
                  <a:grpSpLocks/>
                </p:cNvGrpSpPr>
                <p:nvPr/>
              </p:nvGrpSpPr>
              <p:grpSpPr bwMode="auto">
                <a:xfrm flipH="1">
                  <a:off x="1008" y="3648"/>
                  <a:ext cx="47" cy="1155"/>
                  <a:chOff x="3110" y="2624"/>
                  <a:chExt cx="33" cy="1155"/>
                </a:xfrm>
              </p:grpSpPr>
              <p:sp>
                <p:nvSpPr>
                  <p:cNvPr id="8229" name="Freeform 156"/>
                  <p:cNvSpPr>
                    <a:spLocks/>
                  </p:cNvSpPr>
                  <p:nvPr/>
                </p:nvSpPr>
                <p:spPr bwMode="auto">
                  <a:xfrm>
                    <a:off x="3110" y="377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Freeform 157"/>
                  <p:cNvSpPr>
                    <a:spLocks/>
                  </p:cNvSpPr>
                  <p:nvPr/>
                </p:nvSpPr>
                <p:spPr bwMode="auto">
                  <a:xfrm>
                    <a:off x="3110" y="354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Freeform 158"/>
                  <p:cNvSpPr>
                    <a:spLocks/>
                  </p:cNvSpPr>
                  <p:nvPr/>
                </p:nvSpPr>
                <p:spPr bwMode="auto">
                  <a:xfrm>
                    <a:off x="3110" y="331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Freeform 159"/>
                  <p:cNvSpPr>
                    <a:spLocks/>
                  </p:cNvSpPr>
                  <p:nvPr/>
                </p:nvSpPr>
                <p:spPr bwMode="auto">
                  <a:xfrm>
                    <a:off x="3110" y="308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Freeform 160"/>
                  <p:cNvSpPr>
                    <a:spLocks/>
                  </p:cNvSpPr>
                  <p:nvPr/>
                </p:nvSpPr>
                <p:spPr bwMode="auto">
                  <a:xfrm>
                    <a:off x="3110" y="2858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Freeform 161"/>
                  <p:cNvSpPr>
                    <a:spLocks/>
                  </p:cNvSpPr>
                  <p:nvPr/>
                </p:nvSpPr>
                <p:spPr bwMode="auto">
                  <a:xfrm>
                    <a:off x="3110" y="2626"/>
                    <a:ext cx="32" cy="1"/>
                  </a:xfrm>
                  <a:custGeom>
                    <a:avLst/>
                    <a:gdLst>
                      <a:gd name="T0" fmla="*/ 0 w 67"/>
                      <a:gd name="T1" fmla="*/ 0 h 1"/>
                      <a:gd name="T2" fmla="*/ 0 w 67"/>
                      <a:gd name="T3" fmla="*/ 0 h 1"/>
                      <a:gd name="T4" fmla="*/ 0 w 67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67"/>
                      <a:gd name="T10" fmla="*/ 0 h 1"/>
                      <a:gd name="T11" fmla="*/ 67 w 67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7" h="1">
                        <a:moveTo>
                          <a:pt x="6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Freeform 162"/>
                  <p:cNvSpPr>
                    <a:spLocks/>
                  </p:cNvSpPr>
                  <p:nvPr/>
                </p:nvSpPr>
                <p:spPr bwMode="auto">
                  <a:xfrm>
                    <a:off x="3125" y="366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Freeform 163"/>
                  <p:cNvSpPr>
                    <a:spLocks/>
                  </p:cNvSpPr>
                  <p:nvPr/>
                </p:nvSpPr>
                <p:spPr bwMode="auto">
                  <a:xfrm>
                    <a:off x="3125" y="343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164"/>
                  <p:cNvSpPr>
                    <a:spLocks/>
                  </p:cNvSpPr>
                  <p:nvPr/>
                </p:nvSpPr>
                <p:spPr bwMode="auto">
                  <a:xfrm>
                    <a:off x="3125" y="320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165"/>
                  <p:cNvSpPr>
                    <a:spLocks/>
                  </p:cNvSpPr>
                  <p:nvPr/>
                </p:nvSpPr>
                <p:spPr bwMode="auto">
                  <a:xfrm>
                    <a:off x="3125" y="297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166"/>
                  <p:cNvSpPr>
                    <a:spLocks/>
                  </p:cNvSpPr>
                  <p:nvPr/>
                </p:nvSpPr>
                <p:spPr bwMode="auto">
                  <a:xfrm>
                    <a:off x="3125" y="2742"/>
                    <a:ext cx="17" cy="1"/>
                  </a:xfrm>
                  <a:custGeom>
                    <a:avLst/>
                    <a:gdLst>
                      <a:gd name="T0" fmla="*/ 1 w 34"/>
                      <a:gd name="T1" fmla="*/ 0 h 1"/>
                      <a:gd name="T2" fmla="*/ 1 w 34"/>
                      <a:gd name="T3" fmla="*/ 0 h 1"/>
                      <a:gd name="T4" fmla="*/ 0 w 3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"/>
                      <a:gd name="T11" fmla="*/ 34 w 3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">
                        <a:moveTo>
                          <a:pt x="34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167"/>
                  <p:cNvSpPr>
                    <a:spLocks/>
                  </p:cNvSpPr>
                  <p:nvPr/>
                </p:nvSpPr>
                <p:spPr bwMode="auto">
                  <a:xfrm>
                    <a:off x="3142" y="3738"/>
                    <a:ext cx="1" cy="40"/>
                  </a:xfrm>
                  <a:custGeom>
                    <a:avLst/>
                    <a:gdLst>
                      <a:gd name="T0" fmla="*/ 0 w 1"/>
                      <a:gd name="T1" fmla="*/ 0 h 84"/>
                      <a:gd name="T2" fmla="*/ 0 w 1"/>
                      <a:gd name="T3" fmla="*/ 0 h 84"/>
                      <a:gd name="T4" fmla="*/ 0 w 1"/>
                      <a:gd name="T5" fmla="*/ 0 h 84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4"/>
                      <a:gd name="T11" fmla="*/ 1 w 1"/>
                      <a:gd name="T12" fmla="*/ 84 h 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4">
                        <a:moveTo>
                          <a:pt x="0" y="8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168"/>
                  <p:cNvSpPr>
                    <a:spLocks/>
                  </p:cNvSpPr>
                  <p:nvPr/>
                </p:nvSpPr>
                <p:spPr bwMode="auto">
                  <a:xfrm>
                    <a:off x="3142" y="2626"/>
                    <a:ext cx="1" cy="40"/>
                  </a:xfrm>
                  <a:custGeom>
                    <a:avLst/>
                    <a:gdLst>
                      <a:gd name="T0" fmla="*/ 0 w 1"/>
                      <a:gd name="T1" fmla="*/ 0 h 83"/>
                      <a:gd name="T2" fmla="*/ 0 w 1"/>
                      <a:gd name="T3" fmla="*/ 0 h 83"/>
                      <a:gd name="T4" fmla="*/ 0 w 1"/>
                      <a:gd name="T5" fmla="*/ 0 h 83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83"/>
                      <a:gd name="T11" fmla="*/ 1 w 1"/>
                      <a:gd name="T12" fmla="*/ 83 h 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83">
                        <a:moveTo>
                          <a:pt x="0" y="0"/>
                        </a:moveTo>
                        <a:lnTo>
                          <a:pt x="0" y="79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2" name="Freeform 169"/>
                  <p:cNvSpPr>
                    <a:spLocks/>
                  </p:cNvSpPr>
                  <p:nvPr/>
                </p:nvSpPr>
                <p:spPr bwMode="auto">
                  <a:xfrm>
                    <a:off x="3142" y="2624"/>
                    <a:ext cx="1" cy="1154"/>
                  </a:xfrm>
                  <a:custGeom>
                    <a:avLst/>
                    <a:gdLst>
                      <a:gd name="T0" fmla="*/ 0 w 1"/>
                      <a:gd name="T1" fmla="*/ 14 h 2412"/>
                      <a:gd name="T2" fmla="*/ 0 w 1"/>
                      <a:gd name="T3" fmla="*/ 0 h 2412"/>
                      <a:gd name="T4" fmla="*/ 0 w 1"/>
                      <a:gd name="T5" fmla="*/ 0 h 2412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2412"/>
                      <a:gd name="T11" fmla="*/ 1 w 1"/>
                      <a:gd name="T12" fmla="*/ 2412 h 24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2412">
                        <a:moveTo>
                          <a:pt x="0" y="2412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220" name="Rectangle 170"/>
            <p:cNvSpPr>
              <a:spLocks noChangeArrowheads="1"/>
            </p:cNvSpPr>
            <p:nvPr/>
          </p:nvSpPr>
          <p:spPr bwMode="auto">
            <a:xfrm>
              <a:off x="2220" y="3488"/>
              <a:ext cx="13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</a:rPr>
                <a:t>Leaf nitrogen content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8221" name="Rectangle 171"/>
            <p:cNvSpPr>
              <a:spLocks noChangeArrowheads="1"/>
            </p:cNvSpPr>
            <p:nvPr/>
          </p:nvSpPr>
          <p:spPr bwMode="auto">
            <a:xfrm rot="-5400000">
              <a:off x="1201" y="2781"/>
              <a:ext cx="1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</a:rPr>
                <a:t>Net photosynthesis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8199" name="Text Box 173"/>
          <p:cNvSpPr txBox="1">
            <a:spLocks noChangeArrowheads="1"/>
          </p:cNvSpPr>
          <p:nvPr/>
        </p:nvSpPr>
        <p:spPr bwMode="auto">
          <a:xfrm>
            <a:off x="2443163" y="5772150"/>
            <a:ext cx="2281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Basal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respiration</a:t>
            </a:r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00" name="Text Box 174"/>
          <p:cNvSpPr txBox="1">
            <a:spLocks noChangeArrowheads="1"/>
          </p:cNvSpPr>
          <p:nvPr/>
        </p:nvSpPr>
        <p:spPr bwMode="auto">
          <a:xfrm>
            <a:off x="5746750" y="1352550"/>
            <a:ext cx="320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Realized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gross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photosynthesis</a:t>
            </a:r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01" name="Text Box 175"/>
          <p:cNvSpPr txBox="1">
            <a:spLocks noChangeArrowheads="1"/>
          </p:cNvSpPr>
          <p:nvPr/>
        </p:nvSpPr>
        <p:spPr bwMode="auto">
          <a:xfrm>
            <a:off x="6602413" y="5791200"/>
            <a:ext cx="2281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Realized</a:t>
            </a:r>
          </a:p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respiration</a:t>
            </a:r>
            <a:endParaRPr lang="en-US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02" name="Line 176"/>
          <p:cNvSpPr>
            <a:spLocks noChangeShapeType="1"/>
          </p:cNvSpPr>
          <p:nvPr/>
        </p:nvSpPr>
        <p:spPr bwMode="auto">
          <a:xfrm>
            <a:off x="5095875" y="2354263"/>
            <a:ext cx="57150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77"/>
          <p:cNvSpPr>
            <a:spLocks noChangeShapeType="1"/>
          </p:cNvSpPr>
          <p:nvPr/>
        </p:nvSpPr>
        <p:spPr bwMode="auto">
          <a:xfrm>
            <a:off x="4843463" y="6316663"/>
            <a:ext cx="165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78"/>
          <p:cNvSpPr txBox="1">
            <a:spLocks noChangeArrowheads="1"/>
          </p:cNvSpPr>
          <p:nvPr/>
        </p:nvSpPr>
        <p:spPr bwMode="auto">
          <a:xfrm>
            <a:off x="5351463" y="45069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latin typeface="Calibri" pitchFamily="34" charset="0"/>
              </a:rPr>
              <a:t>Day temperature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205" name="Line 179"/>
          <p:cNvSpPr>
            <a:spLocks noChangeShapeType="1"/>
          </p:cNvSpPr>
          <p:nvPr/>
        </p:nvSpPr>
        <p:spPr bwMode="auto">
          <a:xfrm>
            <a:off x="5529263" y="4945063"/>
            <a:ext cx="0" cy="1238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6" name="Text Box 180"/>
          <p:cNvSpPr txBox="1">
            <a:spLocks noChangeArrowheads="1"/>
          </p:cNvSpPr>
          <p:nvPr/>
        </p:nvSpPr>
        <p:spPr bwMode="auto">
          <a:xfrm>
            <a:off x="5942013" y="4926013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latin typeface="Calibri" pitchFamily="34" charset="0"/>
              </a:rPr>
              <a:t>Night temperature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207" name="Line 181"/>
          <p:cNvSpPr>
            <a:spLocks noChangeShapeType="1"/>
          </p:cNvSpPr>
          <p:nvPr/>
        </p:nvSpPr>
        <p:spPr bwMode="auto">
          <a:xfrm>
            <a:off x="6196013" y="5326063"/>
            <a:ext cx="0" cy="81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8" name="Line 182"/>
          <p:cNvSpPr>
            <a:spLocks noChangeShapeType="1"/>
          </p:cNvSpPr>
          <p:nvPr/>
        </p:nvSpPr>
        <p:spPr bwMode="auto">
          <a:xfrm flipV="1">
            <a:off x="5561013" y="2887663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9" name="Text Box 183"/>
          <p:cNvSpPr txBox="1">
            <a:spLocks noChangeArrowheads="1"/>
          </p:cNvSpPr>
          <p:nvPr/>
        </p:nvSpPr>
        <p:spPr bwMode="auto">
          <a:xfrm>
            <a:off x="5619750" y="3611563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latin typeface="Calibri" pitchFamily="34" charset="0"/>
              </a:rPr>
              <a:t>Radiation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210" name="Text Box 184"/>
          <p:cNvSpPr txBox="1">
            <a:spLocks noChangeArrowheads="1"/>
          </p:cNvSpPr>
          <p:nvPr/>
        </p:nvSpPr>
        <p:spPr bwMode="auto">
          <a:xfrm>
            <a:off x="7437438" y="3459163"/>
            <a:ext cx="1706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latin typeface="Calibri" pitchFamily="34" charset="0"/>
              </a:rPr>
              <a:t>PAR</a:t>
            </a:r>
          </a:p>
          <a:p>
            <a:pPr algn="ctr" eaLnBrk="0" hangingPunct="0"/>
            <a:r>
              <a:rPr lang="en-US" sz="2400" b="1">
                <a:latin typeface="Calibri" pitchFamily="34" charset="0"/>
              </a:rPr>
              <a:t>daylength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211" name="Line 185"/>
          <p:cNvSpPr>
            <a:spLocks noChangeShapeType="1"/>
          </p:cNvSpPr>
          <p:nvPr/>
        </p:nvSpPr>
        <p:spPr bwMode="auto">
          <a:xfrm flipH="1">
            <a:off x="7123113" y="385921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2" name="Line 187"/>
          <p:cNvSpPr>
            <a:spLocks noChangeShapeType="1"/>
          </p:cNvSpPr>
          <p:nvPr/>
        </p:nvSpPr>
        <p:spPr bwMode="auto">
          <a:xfrm flipV="1">
            <a:off x="5789613" y="2887663"/>
            <a:ext cx="0" cy="66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3" name="Text Box 189"/>
          <p:cNvSpPr txBox="1">
            <a:spLocks noChangeArrowheads="1"/>
          </p:cNvSpPr>
          <p:nvPr/>
        </p:nvSpPr>
        <p:spPr bwMode="auto">
          <a:xfrm>
            <a:off x="4464050" y="3306763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latin typeface="Calibri" pitchFamily="34" charset="0"/>
              </a:rPr>
              <a:t>VPD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214" name="Line 190"/>
          <p:cNvSpPr>
            <a:spLocks noChangeShapeType="1"/>
          </p:cNvSpPr>
          <p:nvPr/>
        </p:nvSpPr>
        <p:spPr bwMode="auto">
          <a:xfrm flipV="1">
            <a:off x="5137150" y="28876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6" name="Text Box 196"/>
          <p:cNvSpPr txBox="1">
            <a:spLocks noChangeArrowheads="1"/>
          </p:cNvSpPr>
          <p:nvPr/>
        </p:nvSpPr>
        <p:spPr bwMode="auto">
          <a:xfrm>
            <a:off x="533400" y="17526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Calibri" pitchFamily="34" charset="0"/>
              </a:rPr>
              <a:t>GPP</a:t>
            </a:r>
          </a:p>
        </p:txBody>
      </p:sp>
      <p:sp>
        <p:nvSpPr>
          <p:cNvPr id="184517" name="Text Box 197"/>
          <p:cNvSpPr txBox="1">
            <a:spLocks noChangeArrowheads="1"/>
          </p:cNvSpPr>
          <p:nvPr/>
        </p:nvSpPr>
        <p:spPr bwMode="auto">
          <a:xfrm>
            <a:off x="533400" y="58674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Calibri" pitchFamily="34" charset="0"/>
              </a:rPr>
              <a:t>NPP</a:t>
            </a:r>
          </a:p>
        </p:txBody>
      </p:sp>
      <p:sp>
        <p:nvSpPr>
          <p:cNvPr id="191" name="Title 1"/>
          <p:cNvSpPr txBox="1">
            <a:spLocks/>
          </p:cNvSpPr>
          <p:nvPr/>
        </p:nvSpPr>
        <p:spPr>
          <a:xfrm>
            <a:off x="152400" y="76200"/>
            <a:ext cx="85344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Example of a physiology-driven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(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PnET</a:t>
            </a:r>
            <a:r>
              <a:rPr lang="en-US" sz="4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8197" grpId="0" animBg="1"/>
      <p:bldP spid="8199" grpId="0"/>
      <p:bldP spid="8200" grpId="0"/>
      <p:bldP spid="8201" grpId="0"/>
      <p:bldP spid="8202" grpId="0" animBg="1"/>
      <p:bldP spid="8203" grpId="0" animBg="1"/>
      <p:bldP spid="8204" grpId="0"/>
      <p:bldP spid="8205" grpId="0" animBg="1"/>
      <p:bldP spid="8206" grpId="0"/>
      <p:bldP spid="8207" grpId="0" animBg="1"/>
      <p:bldP spid="8208" grpId="0" animBg="1"/>
      <p:bldP spid="8209" grpId="0"/>
      <p:bldP spid="8210" grpId="0"/>
      <p:bldP spid="8211" grpId="0" animBg="1"/>
      <p:bldP spid="8212" grpId="0" animBg="1"/>
      <p:bldP spid="8213" grpId="0"/>
      <p:bldP spid="8214" grpId="0" animBg="1"/>
      <p:bldP spid="184516" grpId="0"/>
      <p:bldP spid="1845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CINDY\documents\Update_Century_Documentation\Century_PowerPoint\daycen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57200"/>
            <a:ext cx="5786437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038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Example of biogeochemistry- driven model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781800" y="6477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Parton et al. 1998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28600" y="29718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err="1">
                <a:latin typeface="Calibri" pitchFamily="34" charset="0"/>
              </a:rPr>
              <a:t>Miscanthus</a:t>
            </a:r>
            <a:r>
              <a:rPr lang="en-US" b="1" i="1" dirty="0">
                <a:latin typeface="Calibri" pitchFamily="34" charset="0"/>
              </a:rPr>
              <a:t> x </a:t>
            </a:r>
            <a:r>
              <a:rPr lang="en-US" b="1" i="1" dirty="0" err="1">
                <a:latin typeface="Calibri" pitchFamily="34" charset="0"/>
              </a:rPr>
              <a:t>giganteus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8" name="Picture 2" descr="C:\Users\davissc\Pictures\Energy Farm Aerial Photos\DSC_0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397713" cy="22747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1068387" y="4189413"/>
            <a:ext cx="1524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Above- vs. Below-ground </a:t>
            </a:r>
            <a:br>
              <a:rPr lang="en-US" b="1" dirty="0" smtClean="0"/>
            </a:br>
            <a:r>
              <a:rPr lang="en-US" b="1" dirty="0" smtClean="0"/>
              <a:t>Carbon Sinks 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“Judicious management” can increase soil C</a:t>
            </a:r>
          </a:p>
          <a:p>
            <a:pPr lvl="1"/>
            <a:r>
              <a:rPr lang="en-US" dirty="0" smtClean="0"/>
              <a:t>Lugo et al., 1986, </a:t>
            </a:r>
            <a:r>
              <a:rPr lang="en-US" dirty="0" err="1" smtClean="0"/>
              <a:t>Cerri</a:t>
            </a:r>
            <a:r>
              <a:rPr lang="en-US" dirty="0" smtClean="0"/>
              <a:t> et al. 1991, </a:t>
            </a:r>
            <a:r>
              <a:rPr lang="en-US" dirty="0" err="1" smtClean="0"/>
              <a:t>Izaurralde</a:t>
            </a:r>
            <a:r>
              <a:rPr lang="en-US" dirty="0" smtClean="0"/>
              <a:t> et al. 2000, Conant et al. 2001, </a:t>
            </a:r>
            <a:r>
              <a:rPr lang="en-US" dirty="0" err="1" smtClean="0"/>
              <a:t>Zan</a:t>
            </a:r>
            <a:r>
              <a:rPr lang="en-US" dirty="0" smtClean="0"/>
              <a:t> et al. 2001, </a:t>
            </a:r>
            <a:r>
              <a:rPr lang="en-US" dirty="0" err="1" smtClean="0"/>
              <a:t>Lal</a:t>
            </a:r>
            <a:r>
              <a:rPr lang="en-US" dirty="0" smtClean="0"/>
              <a:t> 2004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Long-term carbon sequestration more dependent on increasing aboveground biomass</a:t>
            </a:r>
          </a:p>
          <a:p>
            <a:pPr lvl="1"/>
            <a:r>
              <a:rPr lang="en-US" dirty="0" smtClean="0"/>
              <a:t>Schlesinger 1990, Richter et al. 1999, Schlesinger and </a:t>
            </a:r>
            <a:r>
              <a:rPr lang="en-US" dirty="0" err="1" smtClean="0"/>
              <a:t>Lichter</a:t>
            </a:r>
            <a:r>
              <a:rPr lang="en-US" dirty="0" smtClean="0"/>
              <a:t> 2001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19400" y="5410200"/>
            <a:ext cx="304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Ecosystem productivity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32013" y="2211388"/>
            <a:ext cx="4725987" cy="3124200"/>
            <a:chOff x="2132806" y="2210594"/>
            <a:chExt cx="4725194" cy="312499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134393" y="5334000"/>
              <a:ext cx="472360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571897" y="3771503"/>
              <a:ext cx="3123406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5400000">
            <a:off x="338137" y="3395663"/>
            <a:ext cx="304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Ecosystem productivity</a:t>
            </a: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Ecosystem</a:t>
            </a:r>
            <a:r>
              <a:rPr lang="en-US" sz="4000" smtClean="0"/>
              <a:t> </a:t>
            </a:r>
            <a:r>
              <a:rPr lang="en-US" sz="4000" b="1" smtClean="0"/>
              <a:t>Models</a:t>
            </a:r>
            <a:endParaRPr lang="en-US" sz="4000" smtClean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55825" y="3443288"/>
            <a:ext cx="4094163" cy="2336800"/>
            <a:chOff x="2156346" y="3443785"/>
            <a:chExt cx="4094329" cy="2335747"/>
          </a:xfrm>
        </p:grpSpPr>
        <p:sp>
          <p:nvSpPr>
            <p:cNvPr id="14349" name="TextBox 10"/>
            <p:cNvSpPr txBox="1">
              <a:spLocks noChangeArrowheads="1"/>
            </p:cNvSpPr>
            <p:nvPr/>
          </p:nvSpPr>
          <p:spPr bwMode="auto">
            <a:xfrm>
              <a:off x="3219659" y="5410200"/>
              <a:ext cx="24953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Atmospheric CO</a:t>
              </a:r>
              <a:r>
                <a:rPr lang="en-US" b="1" baseline="-25000">
                  <a:latin typeface="Calibri" pitchFamily="34" charset="0"/>
                </a:rPr>
                <a:t>2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56346" y="3443785"/>
              <a:ext cx="4094329" cy="1878753"/>
            </a:xfrm>
            <a:custGeom>
              <a:avLst/>
              <a:gdLst>
                <a:gd name="connsiteX0" fmla="*/ 0 w 4094329"/>
                <a:gd name="connsiteY0" fmla="*/ 1878842 h 1878842"/>
                <a:gd name="connsiteX1" fmla="*/ 1119117 w 4094329"/>
                <a:gd name="connsiteY1" fmla="*/ 309349 h 1878842"/>
                <a:gd name="connsiteX2" fmla="*/ 4067033 w 4094329"/>
                <a:gd name="connsiteY2" fmla="*/ 22746 h 1878842"/>
                <a:gd name="connsiteX3" fmla="*/ 4067033 w 4094329"/>
                <a:gd name="connsiteY3" fmla="*/ 22746 h 1878842"/>
                <a:gd name="connsiteX4" fmla="*/ 4094329 w 4094329"/>
                <a:gd name="connsiteY4" fmla="*/ 22746 h 187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4329" h="1878842">
                  <a:moveTo>
                    <a:pt x="0" y="1878842"/>
                  </a:moveTo>
                  <a:cubicBezTo>
                    <a:pt x="220639" y="1248770"/>
                    <a:pt x="441278" y="618698"/>
                    <a:pt x="1119117" y="309349"/>
                  </a:cubicBezTo>
                  <a:cubicBezTo>
                    <a:pt x="1796956" y="0"/>
                    <a:pt x="4067033" y="22746"/>
                    <a:pt x="4067033" y="22746"/>
                  </a:cubicBezTo>
                  <a:lnTo>
                    <a:pt x="4067033" y="22746"/>
                  </a:lnTo>
                  <a:lnTo>
                    <a:pt x="4094329" y="22746"/>
                  </a:lnTo>
                </a:path>
              </a:pathLst>
            </a:cu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133600" y="2819400"/>
            <a:ext cx="4154488" cy="2960688"/>
            <a:chOff x="2133600" y="2819400"/>
            <a:chExt cx="4154606" cy="2959670"/>
          </a:xfrm>
        </p:grpSpPr>
        <p:sp>
          <p:nvSpPr>
            <p:cNvPr id="18" name="Freeform 17"/>
            <p:cNvSpPr/>
            <p:nvPr/>
          </p:nvSpPr>
          <p:spPr>
            <a:xfrm>
              <a:off x="2133600" y="2819400"/>
              <a:ext cx="4154606" cy="1904345"/>
            </a:xfrm>
            <a:custGeom>
              <a:avLst/>
              <a:gdLst>
                <a:gd name="connsiteX0" fmla="*/ 0 w 3330054"/>
                <a:gd name="connsiteY0" fmla="*/ 427630 h 1437564"/>
                <a:gd name="connsiteX1" fmla="*/ 409433 w 3330054"/>
                <a:gd name="connsiteY1" fmla="*/ 427630 h 1437564"/>
                <a:gd name="connsiteX2" fmla="*/ 1023582 w 3330054"/>
                <a:gd name="connsiteY2" fmla="*/ 168322 h 1437564"/>
                <a:gd name="connsiteX3" fmla="*/ 3330054 w 3330054"/>
                <a:gd name="connsiteY3" fmla="*/ 1437564 h 1437564"/>
                <a:gd name="connsiteX4" fmla="*/ 3330054 w 3330054"/>
                <a:gd name="connsiteY4" fmla="*/ 1437564 h 1437564"/>
                <a:gd name="connsiteX5" fmla="*/ 3330054 w 3330054"/>
                <a:gd name="connsiteY5" fmla="*/ 1437564 h 14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0054" h="1437564">
                  <a:moveTo>
                    <a:pt x="0" y="427630"/>
                  </a:moveTo>
                  <a:cubicBezTo>
                    <a:pt x="119418" y="449239"/>
                    <a:pt x="238836" y="470848"/>
                    <a:pt x="409433" y="427630"/>
                  </a:cubicBezTo>
                  <a:cubicBezTo>
                    <a:pt x="580030" y="384412"/>
                    <a:pt x="536812" y="0"/>
                    <a:pt x="1023582" y="168322"/>
                  </a:cubicBezTo>
                  <a:cubicBezTo>
                    <a:pt x="1510352" y="336644"/>
                    <a:pt x="3330054" y="1437564"/>
                    <a:pt x="3330054" y="1437564"/>
                  </a:cubicBezTo>
                  <a:lnTo>
                    <a:pt x="3330054" y="1437564"/>
                  </a:lnTo>
                  <a:lnTo>
                    <a:pt x="3330054" y="1437564"/>
                  </a:lnTo>
                </a:path>
              </a:pathLst>
            </a:cu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48" name="TextBox 19"/>
            <p:cNvSpPr txBox="1">
              <a:spLocks noChangeArrowheads="1"/>
            </p:cNvSpPr>
            <p:nvPr/>
          </p:nvSpPr>
          <p:spPr bwMode="auto">
            <a:xfrm>
              <a:off x="3200400" y="5409738"/>
              <a:ext cx="24953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Biomass Harvest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5400000">
            <a:off x="624682" y="3653631"/>
            <a:ext cx="249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Atmospheric CO</a:t>
            </a:r>
            <a:r>
              <a:rPr lang="en-US" b="1" baseline="-25000">
                <a:latin typeface="Calibri" pitchFamily="34" charset="0"/>
              </a:rPr>
              <a:t>2</a:t>
            </a:r>
            <a:endParaRPr lang="en-US" b="1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132013" y="2579688"/>
            <a:ext cx="4191000" cy="1524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09600" y="1066800"/>
            <a:ext cx="8229600" cy="9144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Tools for characterizing effects of both climate change and land use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612</Words>
  <Application>Microsoft Office PowerPoint</Application>
  <PresentationFormat>On-screen Show (4:3)</PresentationFormat>
  <Paragraphs>145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Carbon dynamics: perspectives from ecosystem models</vt:lpstr>
      <vt:lpstr>Slide 2</vt:lpstr>
      <vt:lpstr>Major challenges</vt:lpstr>
      <vt:lpstr>Outline</vt:lpstr>
      <vt:lpstr>Ecosystem modeling approach</vt:lpstr>
      <vt:lpstr>Slide 6</vt:lpstr>
      <vt:lpstr>Example of biogeochemistry- driven model</vt:lpstr>
      <vt:lpstr>Above- vs. Below-ground  Carbon Sinks </vt:lpstr>
      <vt:lpstr>Ecosystem Models</vt:lpstr>
      <vt:lpstr>Miscanthus and Switchgrass</vt:lpstr>
      <vt:lpstr>Net Greenhouse Gas Fluxes</vt:lpstr>
      <vt:lpstr>Soil Carbon</vt:lpstr>
      <vt:lpstr>Land Use Change</vt:lpstr>
      <vt:lpstr>Eastern US Forest Carbon Sink</vt:lpstr>
      <vt:lpstr>Loblolly Pine Production</vt:lpstr>
      <vt:lpstr>Pine Plantation Harvests</vt:lpstr>
      <vt:lpstr>How do forested respond to climate change over time?</vt:lpstr>
      <vt:lpstr>Loblolly pine production over time</vt:lpstr>
      <vt:lpstr>Photosynthetic Response to CO2</vt:lpstr>
      <vt:lpstr>Slide 20</vt:lpstr>
      <vt:lpstr>Do young and old forests respond similarly to climate change?</vt:lpstr>
      <vt:lpstr>Slide 22</vt:lpstr>
      <vt:lpstr>Historical response vs. Projected Response</vt:lpstr>
      <vt:lpstr>Physiological Constraints  on Response to CO2 vary over time</vt:lpstr>
      <vt:lpstr>Summary</vt:lpstr>
      <vt:lpstr>Acknowledgements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davissc</dc:creator>
  <cp:lastModifiedBy>davissc</cp:lastModifiedBy>
  <cp:revision>117</cp:revision>
  <dcterms:created xsi:type="dcterms:W3CDTF">2011-02-01T17:15:31Z</dcterms:created>
  <dcterms:modified xsi:type="dcterms:W3CDTF">2011-03-02T11:53:52Z</dcterms:modified>
</cp:coreProperties>
</file>